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96" r:id="rId2"/>
    <p:sldId id="411" r:id="rId3"/>
    <p:sldId id="366" r:id="rId4"/>
    <p:sldId id="368" r:id="rId5"/>
    <p:sldId id="370" r:id="rId6"/>
    <p:sldId id="397" r:id="rId7"/>
    <p:sldId id="405" r:id="rId8"/>
    <p:sldId id="406" r:id="rId9"/>
    <p:sldId id="410" r:id="rId10"/>
    <p:sldId id="259" r:id="rId11"/>
    <p:sldId id="409" r:id="rId12"/>
    <p:sldId id="408" r:id="rId13"/>
    <p:sldId id="267" r:id="rId14"/>
  </p:sldIdLst>
  <p:sldSz cx="24384000" cy="13716000"/>
  <p:notesSz cx="6797675" cy="9928225"/>
  <p:defaultTextStyle>
    <a:lvl1pPr algn="ctr" defTabSz="584200">
      <a:defRPr sz="5000">
        <a:latin typeface="+mn-lt"/>
        <a:ea typeface="+mn-ea"/>
        <a:cs typeface="+mn-cs"/>
        <a:sym typeface="Helvetica Light"/>
      </a:defRPr>
    </a:lvl1pPr>
    <a:lvl2pPr indent="228600" algn="ctr" defTabSz="584200">
      <a:defRPr sz="5000">
        <a:latin typeface="+mn-lt"/>
        <a:ea typeface="+mn-ea"/>
        <a:cs typeface="+mn-cs"/>
        <a:sym typeface="Helvetica Light"/>
      </a:defRPr>
    </a:lvl2pPr>
    <a:lvl3pPr indent="457200" algn="ctr" defTabSz="584200">
      <a:defRPr sz="5000">
        <a:latin typeface="+mn-lt"/>
        <a:ea typeface="+mn-ea"/>
        <a:cs typeface="+mn-cs"/>
        <a:sym typeface="Helvetica Light"/>
      </a:defRPr>
    </a:lvl3pPr>
    <a:lvl4pPr indent="685800" algn="ctr" defTabSz="584200">
      <a:defRPr sz="5000">
        <a:latin typeface="+mn-lt"/>
        <a:ea typeface="+mn-ea"/>
        <a:cs typeface="+mn-cs"/>
        <a:sym typeface="Helvetica Light"/>
      </a:defRPr>
    </a:lvl4pPr>
    <a:lvl5pPr indent="914400" algn="ctr" defTabSz="584200">
      <a:defRPr sz="5000">
        <a:latin typeface="+mn-lt"/>
        <a:ea typeface="+mn-ea"/>
        <a:cs typeface="+mn-cs"/>
        <a:sym typeface="Helvetica Light"/>
      </a:defRPr>
    </a:lvl5pPr>
    <a:lvl6pPr indent="1143000" algn="ctr" defTabSz="584200">
      <a:defRPr sz="5000">
        <a:latin typeface="+mn-lt"/>
        <a:ea typeface="+mn-ea"/>
        <a:cs typeface="+mn-cs"/>
        <a:sym typeface="Helvetica Light"/>
      </a:defRPr>
    </a:lvl6pPr>
    <a:lvl7pPr indent="1371600" algn="ctr" defTabSz="584200">
      <a:defRPr sz="5000">
        <a:latin typeface="+mn-lt"/>
        <a:ea typeface="+mn-ea"/>
        <a:cs typeface="+mn-cs"/>
        <a:sym typeface="Helvetica Light"/>
      </a:defRPr>
    </a:lvl7pPr>
    <a:lvl8pPr indent="1600200" algn="ctr" defTabSz="584200">
      <a:defRPr sz="5000">
        <a:latin typeface="+mn-lt"/>
        <a:ea typeface="+mn-ea"/>
        <a:cs typeface="+mn-cs"/>
        <a:sym typeface="Helvetica Light"/>
      </a:defRPr>
    </a:lvl8pPr>
    <a:lvl9pPr indent="1828800" algn="ctr" defTabSz="584200">
      <a:defRPr sz="5000">
        <a:latin typeface="+mn-lt"/>
        <a:ea typeface="+mn-ea"/>
        <a:cs typeface="+mn-cs"/>
        <a:sym typeface="Helvetica Light"/>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D6114A"/>
    <a:srgbClr val="262626"/>
    <a:srgbClr val="313233"/>
    <a:srgbClr val="C825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4"/>
    <p:restoredTop sz="96410" autoAdjust="0"/>
  </p:normalViewPr>
  <p:slideViewPr>
    <p:cSldViewPr snapToGrid="0" snapToObjects="1">
      <p:cViewPr>
        <p:scale>
          <a:sx n="67" d="100"/>
          <a:sy n="67" d="100"/>
        </p:scale>
        <p:origin x="318" y="504"/>
      </p:cViewPr>
      <p:guideLst>
        <p:guide orient="horz" pos="4320"/>
        <p:guide pos="76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hape 3"/>
          <p:cNvSpPr>
            <a:spLocks noGrp="1" noRot="1" noChangeAspect="1"/>
          </p:cNvSpPr>
          <p:nvPr>
            <p:ph type="sldImg"/>
          </p:nvPr>
        </p:nvSpPr>
        <p:spPr>
          <a:xfrm>
            <a:off x="90488" y="744538"/>
            <a:ext cx="6616700" cy="3722687"/>
          </a:xfrm>
          <a:prstGeom prst="rect">
            <a:avLst/>
          </a:prstGeom>
        </p:spPr>
        <p:txBody>
          <a:bodyPr/>
          <a:lstStyle/>
          <a:p>
            <a:pPr lvl="0"/>
            <a:endParaRPr/>
          </a:p>
        </p:txBody>
      </p:sp>
      <p:sp>
        <p:nvSpPr>
          <p:cNvPr id="4" name="Shape 4"/>
          <p:cNvSpPr>
            <a:spLocks noGrp="1"/>
          </p:cNvSpPr>
          <p:nvPr>
            <p:ph type="body" sz="quarter" idx="1"/>
          </p:nvPr>
        </p:nvSpPr>
        <p:spPr>
          <a:xfrm>
            <a:off x="906357" y="4715907"/>
            <a:ext cx="4984962" cy="4467701"/>
          </a:xfrm>
          <a:prstGeom prst="rect">
            <a:avLst/>
          </a:prstGeom>
        </p:spPr>
        <p:txBody>
          <a:bodyPr/>
          <a:lstStyle/>
          <a:p>
            <a:pPr lvl="0"/>
            <a:endParaRPr/>
          </a:p>
        </p:txBody>
      </p:sp>
    </p:spTree>
    <p:extLst>
      <p:ext uri="{BB962C8B-B14F-4D97-AF65-F5344CB8AC3E}">
        <p14:creationId xmlns:p14="http://schemas.microsoft.com/office/powerpoint/2010/main" val="1431109849"/>
      </p:ext>
    </p:extLst>
  </p:cSld>
  <p:clrMap bg1="lt1" tx1="dk1" bg2="lt2" tx2="dk2" accent1="accent1" accent2="accent2" accent3="accent3" accent4="accent4" accent5="accent5" accent6="accent6" hlink="hlink" folHlink="folHlink"/>
  <p:notesStyle>
    <a:lvl1pPr defTabSz="457200">
      <a:lnSpc>
        <a:spcPct val="117999"/>
      </a:lnSpc>
      <a:defRPr sz="3000">
        <a:latin typeface="Helvetica Neue"/>
        <a:ea typeface="Helvetica Neue"/>
        <a:cs typeface="Helvetica Neue"/>
        <a:sym typeface="Helvetica Neue"/>
      </a:defRPr>
    </a:lvl1pPr>
    <a:lvl2pPr indent="228600" defTabSz="457200">
      <a:lnSpc>
        <a:spcPct val="117999"/>
      </a:lnSpc>
      <a:defRPr sz="3000">
        <a:latin typeface="Helvetica Neue"/>
        <a:ea typeface="Helvetica Neue"/>
        <a:cs typeface="Helvetica Neue"/>
        <a:sym typeface="Helvetica Neue"/>
      </a:defRPr>
    </a:lvl2pPr>
    <a:lvl3pPr indent="457200" defTabSz="457200">
      <a:lnSpc>
        <a:spcPct val="117999"/>
      </a:lnSpc>
      <a:defRPr sz="3000">
        <a:latin typeface="Helvetica Neue"/>
        <a:ea typeface="Helvetica Neue"/>
        <a:cs typeface="Helvetica Neue"/>
        <a:sym typeface="Helvetica Neue"/>
      </a:defRPr>
    </a:lvl3pPr>
    <a:lvl4pPr indent="685800" defTabSz="457200">
      <a:lnSpc>
        <a:spcPct val="117999"/>
      </a:lnSpc>
      <a:defRPr sz="3000">
        <a:latin typeface="Helvetica Neue"/>
        <a:ea typeface="Helvetica Neue"/>
        <a:cs typeface="Helvetica Neue"/>
        <a:sym typeface="Helvetica Neue"/>
      </a:defRPr>
    </a:lvl4pPr>
    <a:lvl5pPr indent="914400" defTabSz="457200">
      <a:lnSpc>
        <a:spcPct val="117999"/>
      </a:lnSpc>
      <a:defRPr sz="3000">
        <a:latin typeface="Helvetica Neue"/>
        <a:ea typeface="Helvetica Neue"/>
        <a:cs typeface="Helvetica Neue"/>
        <a:sym typeface="Helvetica Neue"/>
      </a:defRPr>
    </a:lvl5pPr>
    <a:lvl6pPr indent="1143000" defTabSz="457200">
      <a:lnSpc>
        <a:spcPct val="117999"/>
      </a:lnSpc>
      <a:defRPr sz="3000">
        <a:latin typeface="Helvetica Neue"/>
        <a:ea typeface="Helvetica Neue"/>
        <a:cs typeface="Helvetica Neue"/>
        <a:sym typeface="Helvetica Neue"/>
      </a:defRPr>
    </a:lvl6pPr>
    <a:lvl7pPr indent="1371600" defTabSz="457200">
      <a:lnSpc>
        <a:spcPct val="117999"/>
      </a:lnSpc>
      <a:defRPr sz="3000">
        <a:latin typeface="Helvetica Neue"/>
        <a:ea typeface="Helvetica Neue"/>
        <a:cs typeface="Helvetica Neue"/>
        <a:sym typeface="Helvetica Neue"/>
      </a:defRPr>
    </a:lvl7pPr>
    <a:lvl8pPr indent="1600200" defTabSz="457200">
      <a:lnSpc>
        <a:spcPct val="117999"/>
      </a:lnSpc>
      <a:defRPr sz="3000">
        <a:latin typeface="Helvetica Neue"/>
        <a:ea typeface="Helvetica Neue"/>
        <a:cs typeface="Helvetica Neue"/>
        <a:sym typeface="Helvetica Neue"/>
      </a:defRPr>
    </a:lvl8pPr>
    <a:lvl9pPr indent="1828800" defTabSz="457200">
      <a:lnSpc>
        <a:spcPct val="117999"/>
      </a:lnSpc>
      <a:defRPr sz="30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494646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0" y="14189075"/>
            <a:ext cx="1009650" cy="1009650"/>
          </a:xfrm>
          <a:prstGeom prst="rect">
            <a:avLst/>
          </a:prstGeom>
        </p:spPr>
        <p:txBody>
          <a:bodyPr/>
          <a:lstStyle/>
          <a:p>
            <a:endParaRPr lang="en-US"/>
          </a:p>
        </p:txBody>
      </p:sp>
      <p:sp>
        <p:nvSpPr>
          <p:cNvPr id="3" name="Picture Placeholder 2"/>
          <p:cNvSpPr>
            <a:spLocks noGrp="1"/>
          </p:cNvSpPr>
          <p:nvPr>
            <p:ph type="pic" sz="quarter" idx="11"/>
          </p:nvPr>
        </p:nvSpPr>
        <p:spPr>
          <a:xfrm>
            <a:off x="1571297" y="14189075"/>
            <a:ext cx="1009650" cy="1004400"/>
          </a:xfrm>
          <a:prstGeom prst="ellipse">
            <a:avLst/>
          </a:prstGeom>
        </p:spPr>
        <p:txBody>
          <a:bodyPr/>
          <a:lstStyle/>
          <a:p>
            <a:endParaRPr lang="en-US"/>
          </a:p>
        </p:txBody>
      </p:sp>
      <p:sp>
        <p:nvSpPr>
          <p:cNvPr id="4" name="Picture Placeholder 2"/>
          <p:cNvSpPr>
            <a:spLocks noGrp="1"/>
          </p:cNvSpPr>
          <p:nvPr>
            <p:ph type="pic" sz="quarter" idx="12"/>
          </p:nvPr>
        </p:nvSpPr>
        <p:spPr>
          <a:xfrm>
            <a:off x="3142594" y="14189074"/>
            <a:ext cx="921406" cy="1009651"/>
          </a:xfrm>
          <a:prstGeom prst="roundRect">
            <a:avLst>
              <a:gd name="adj" fmla="val 3353"/>
            </a:avLst>
          </a:prstGeom>
        </p:spPr>
        <p:txBody>
          <a:bodyPr/>
          <a:lstStyle/>
          <a:p>
            <a:endParaRPr 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180921"/>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algn="ctr" defTabSz="584200">
        <a:defRPr sz="11200">
          <a:latin typeface="+mn-lt"/>
          <a:ea typeface="+mn-ea"/>
          <a:cs typeface="+mn-cs"/>
          <a:sym typeface="Helvetica Light"/>
        </a:defRPr>
      </a:lvl1pPr>
      <a:lvl2pPr indent="228600" algn="ctr" defTabSz="584200">
        <a:defRPr sz="11200">
          <a:latin typeface="+mn-lt"/>
          <a:ea typeface="+mn-ea"/>
          <a:cs typeface="+mn-cs"/>
          <a:sym typeface="Helvetica Light"/>
        </a:defRPr>
      </a:lvl2pPr>
      <a:lvl3pPr indent="457200" algn="ctr" defTabSz="584200">
        <a:defRPr sz="11200">
          <a:latin typeface="+mn-lt"/>
          <a:ea typeface="+mn-ea"/>
          <a:cs typeface="+mn-cs"/>
          <a:sym typeface="Helvetica Light"/>
        </a:defRPr>
      </a:lvl3pPr>
      <a:lvl4pPr indent="685800" algn="ctr" defTabSz="584200">
        <a:defRPr sz="11200">
          <a:latin typeface="+mn-lt"/>
          <a:ea typeface="+mn-ea"/>
          <a:cs typeface="+mn-cs"/>
          <a:sym typeface="Helvetica Light"/>
        </a:defRPr>
      </a:lvl4pPr>
      <a:lvl5pPr indent="914400" algn="ctr" defTabSz="584200">
        <a:defRPr sz="11200">
          <a:latin typeface="+mn-lt"/>
          <a:ea typeface="+mn-ea"/>
          <a:cs typeface="+mn-cs"/>
          <a:sym typeface="Helvetica Light"/>
        </a:defRPr>
      </a:lvl5pPr>
      <a:lvl6pPr indent="1143000" algn="ctr" defTabSz="584200">
        <a:defRPr sz="11200">
          <a:latin typeface="+mn-lt"/>
          <a:ea typeface="+mn-ea"/>
          <a:cs typeface="+mn-cs"/>
          <a:sym typeface="Helvetica Light"/>
        </a:defRPr>
      </a:lvl6pPr>
      <a:lvl7pPr indent="1371600" algn="ctr" defTabSz="584200">
        <a:defRPr sz="11200">
          <a:latin typeface="+mn-lt"/>
          <a:ea typeface="+mn-ea"/>
          <a:cs typeface="+mn-cs"/>
          <a:sym typeface="Helvetica Light"/>
        </a:defRPr>
      </a:lvl7pPr>
      <a:lvl8pPr indent="1600200" algn="ctr" defTabSz="584200">
        <a:defRPr sz="11200">
          <a:latin typeface="+mn-lt"/>
          <a:ea typeface="+mn-ea"/>
          <a:cs typeface="+mn-cs"/>
          <a:sym typeface="Helvetica Light"/>
        </a:defRPr>
      </a:lvl8pPr>
      <a:lvl9pPr indent="1828800" algn="ctr" defTabSz="584200">
        <a:defRPr sz="11200">
          <a:latin typeface="+mn-lt"/>
          <a:ea typeface="+mn-ea"/>
          <a:cs typeface="+mn-cs"/>
          <a:sym typeface="Helvetica Light"/>
        </a:defRPr>
      </a:lvl9pPr>
    </p:titleStyle>
    <p:bodyStyle>
      <a:lvl1pPr marL="617361" indent="-617361" defTabSz="584200">
        <a:spcBef>
          <a:spcPts val="4200"/>
        </a:spcBef>
        <a:buSzPct val="75000"/>
        <a:buChar char="•"/>
        <a:defRPr sz="5000">
          <a:latin typeface="+mn-lt"/>
          <a:ea typeface="+mn-ea"/>
          <a:cs typeface="+mn-cs"/>
          <a:sym typeface="Helvetica Light"/>
        </a:defRPr>
      </a:lvl1pPr>
      <a:lvl2pPr marL="1061861" indent="-617361" defTabSz="584200">
        <a:spcBef>
          <a:spcPts val="4200"/>
        </a:spcBef>
        <a:buSzPct val="75000"/>
        <a:buChar char="•"/>
        <a:defRPr sz="5000">
          <a:latin typeface="+mn-lt"/>
          <a:ea typeface="+mn-ea"/>
          <a:cs typeface="+mn-cs"/>
          <a:sym typeface="Helvetica Light"/>
        </a:defRPr>
      </a:lvl2pPr>
      <a:lvl3pPr marL="1506361" indent="-617361" defTabSz="584200">
        <a:spcBef>
          <a:spcPts val="4200"/>
        </a:spcBef>
        <a:buSzPct val="75000"/>
        <a:buChar char="•"/>
        <a:defRPr sz="5000">
          <a:latin typeface="+mn-lt"/>
          <a:ea typeface="+mn-ea"/>
          <a:cs typeface="+mn-cs"/>
          <a:sym typeface="Helvetica Light"/>
        </a:defRPr>
      </a:lvl3pPr>
      <a:lvl4pPr marL="1950861" indent="-617361" defTabSz="584200">
        <a:spcBef>
          <a:spcPts val="4200"/>
        </a:spcBef>
        <a:buSzPct val="75000"/>
        <a:buChar char="•"/>
        <a:defRPr sz="5000">
          <a:latin typeface="+mn-lt"/>
          <a:ea typeface="+mn-ea"/>
          <a:cs typeface="+mn-cs"/>
          <a:sym typeface="Helvetica Light"/>
        </a:defRPr>
      </a:lvl4pPr>
      <a:lvl5pPr marL="2395361" indent="-617361" defTabSz="584200">
        <a:spcBef>
          <a:spcPts val="4200"/>
        </a:spcBef>
        <a:buSzPct val="75000"/>
        <a:buChar char="•"/>
        <a:defRPr sz="5000">
          <a:latin typeface="+mn-lt"/>
          <a:ea typeface="+mn-ea"/>
          <a:cs typeface="+mn-cs"/>
          <a:sym typeface="Helvetica Light"/>
        </a:defRPr>
      </a:lvl5pPr>
      <a:lvl6pPr marL="2839861" indent="-617361" defTabSz="584200">
        <a:spcBef>
          <a:spcPts val="4200"/>
        </a:spcBef>
        <a:buSzPct val="75000"/>
        <a:buChar char="•"/>
        <a:defRPr sz="5000">
          <a:latin typeface="+mn-lt"/>
          <a:ea typeface="+mn-ea"/>
          <a:cs typeface="+mn-cs"/>
          <a:sym typeface="Helvetica Light"/>
        </a:defRPr>
      </a:lvl6pPr>
      <a:lvl7pPr marL="3284361" indent="-617361" defTabSz="584200">
        <a:spcBef>
          <a:spcPts val="4200"/>
        </a:spcBef>
        <a:buSzPct val="75000"/>
        <a:buChar char="•"/>
        <a:defRPr sz="5000">
          <a:latin typeface="+mn-lt"/>
          <a:ea typeface="+mn-ea"/>
          <a:cs typeface="+mn-cs"/>
          <a:sym typeface="Helvetica Light"/>
        </a:defRPr>
      </a:lvl7pPr>
      <a:lvl8pPr marL="3728861" indent="-617361" defTabSz="584200">
        <a:spcBef>
          <a:spcPts val="4200"/>
        </a:spcBef>
        <a:buSzPct val="75000"/>
        <a:buChar char="•"/>
        <a:defRPr sz="5000">
          <a:latin typeface="+mn-lt"/>
          <a:ea typeface="+mn-ea"/>
          <a:cs typeface="+mn-cs"/>
          <a:sym typeface="Helvetica Light"/>
        </a:defRPr>
      </a:lvl8pPr>
      <a:lvl9pPr marL="4173361" indent="-617361" defTabSz="584200">
        <a:spcBef>
          <a:spcPts val="4200"/>
        </a:spcBef>
        <a:buSzPct val="75000"/>
        <a:buChar char="•"/>
        <a:defRPr sz="5000">
          <a:latin typeface="+mn-lt"/>
          <a:ea typeface="+mn-ea"/>
          <a:cs typeface="+mn-cs"/>
          <a:sym typeface="Helvetica Light"/>
        </a:defRPr>
      </a:lvl9pPr>
    </p:bodyStyle>
    <p:otherStyle>
      <a:lvl1pPr algn="ctr" defTabSz="584200">
        <a:defRPr sz="2400">
          <a:solidFill>
            <a:schemeClr val="tx1"/>
          </a:solidFill>
          <a:latin typeface="+mn-lt"/>
          <a:ea typeface="+mn-ea"/>
          <a:cs typeface="+mn-cs"/>
          <a:sym typeface="Helvetica Light"/>
        </a:defRPr>
      </a:lvl1pPr>
      <a:lvl2pPr indent="228600" algn="ctr" defTabSz="584200">
        <a:defRPr sz="2400">
          <a:solidFill>
            <a:schemeClr val="tx1"/>
          </a:solidFill>
          <a:latin typeface="+mn-lt"/>
          <a:ea typeface="+mn-ea"/>
          <a:cs typeface="+mn-cs"/>
          <a:sym typeface="Helvetica Light"/>
        </a:defRPr>
      </a:lvl2pPr>
      <a:lvl3pPr indent="457200" algn="ctr" defTabSz="584200">
        <a:defRPr sz="2400">
          <a:solidFill>
            <a:schemeClr val="tx1"/>
          </a:solidFill>
          <a:latin typeface="+mn-lt"/>
          <a:ea typeface="+mn-ea"/>
          <a:cs typeface="+mn-cs"/>
          <a:sym typeface="Helvetica Light"/>
        </a:defRPr>
      </a:lvl3pPr>
      <a:lvl4pPr indent="685800" algn="ctr" defTabSz="584200">
        <a:defRPr sz="2400">
          <a:solidFill>
            <a:schemeClr val="tx1"/>
          </a:solidFill>
          <a:latin typeface="+mn-lt"/>
          <a:ea typeface="+mn-ea"/>
          <a:cs typeface="+mn-cs"/>
          <a:sym typeface="Helvetica Light"/>
        </a:defRPr>
      </a:lvl4pPr>
      <a:lvl5pPr indent="914400" algn="ctr" defTabSz="584200">
        <a:defRPr sz="2400">
          <a:solidFill>
            <a:schemeClr val="tx1"/>
          </a:solidFill>
          <a:latin typeface="+mn-lt"/>
          <a:ea typeface="+mn-ea"/>
          <a:cs typeface="+mn-cs"/>
          <a:sym typeface="Helvetica Light"/>
        </a:defRPr>
      </a:lvl5pPr>
      <a:lvl6pPr indent="1143000" algn="ctr" defTabSz="584200">
        <a:defRPr sz="2400">
          <a:solidFill>
            <a:schemeClr val="tx1"/>
          </a:solidFill>
          <a:latin typeface="+mn-lt"/>
          <a:ea typeface="+mn-ea"/>
          <a:cs typeface="+mn-cs"/>
          <a:sym typeface="Helvetica Light"/>
        </a:defRPr>
      </a:lvl6pPr>
      <a:lvl7pPr indent="1371600" algn="ctr" defTabSz="584200">
        <a:defRPr sz="2400">
          <a:solidFill>
            <a:schemeClr val="tx1"/>
          </a:solidFill>
          <a:latin typeface="+mn-lt"/>
          <a:ea typeface="+mn-ea"/>
          <a:cs typeface="+mn-cs"/>
          <a:sym typeface="Helvetica Light"/>
        </a:defRPr>
      </a:lvl7pPr>
      <a:lvl8pPr indent="1600200" algn="ctr" defTabSz="584200">
        <a:defRPr sz="2400">
          <a:solidFill>
            <a:schemeClr val="tx1"/>
          </a:solidFill>
          <a:latin typeface="+mn-lt"/>
          <a:ea typeface="+mn-ea"/>
          <a:cs typeface="+mn-cs"/>
          <a:sym typeface="Helvetica Light"/>
        </a:defRPr>
      </a:lvl8pPr>
      <a:lvl9pPr indent="1828800" algn="ctr" defTabSz="584200">
        <a:defRPr sz="2400">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la-belle-pierre.com/"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xmlns="" id="{8E6987D2-4ECA-4479-A0E6-A55A70212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9850" y="1152084"/>
            <a:ext cx="19164300" cy="7086600"/>
          </a:xfrm>
          <a:prstGeom prst="rect">
            <a:avLst/>
          </a:prstGeom>
        </p:spPr>
      </p:pic>
      <p:sp>
        <p:nvSpPr>
          <p:cNvPr id="3" name="Shape 14">
            <a:extLst>
              <a:ext uri="{FF2B5EF4-FFF2-40B4-BE49-F238E27FC236}">
                <a16:creationId xmlns:a16="http://schemas.microsoft.com/office/drawing/2014/main" xmlns="" id="{F6909D4C-37A4-4AE2-8560-B94DBAF55C8B}"/>
              </a:ext>
            </a:extLst>
          </p:cNvPr>
          <p:cNvSpPr/>
          <p:nvPr/>
        </p:nvSpPr>
        <p:spPr>
          <a:xfrm>
            <a:off x="4492793" y="8910642"/>
            <a:ext cx="15398414" cy="1107996"/>
          </a:xfrm>
          <a:prstGeom prst="rect">
            <a:avLst/>
          </a:prstGeom>
          <a:ln w="3175">
            <a:miter lim="400000"/>
          </a:ln>
          <a:extLst>
            <a:ext uri="{C572A759-6A51-4108-AA02-DFA0A04FC94B}">
              <ma14:wrappingTextBoxFlag xmlns:ma14="http://schemas.microsoft.com/office/mac/drawingml/2011/main" xmlns="" val="1"/>
            </a:ext>
          </a:extLst>
        </p:spPr>
        <p:txBody>
          <a:bodyPr lIns="0" tIns="0" rIns="0" bIns="0">
            <a:spAutoFit/>
          </a:bodyPr>
          <a:lstStyle/>
          <a:p>
            <a:r>
              <a:rPr lang="fr-FR" sz="2400" dirty="0">
                <a:solidFill>
                  <a:schemeClr val="bg1"/>
                </a:solidFill>
                <a:latin typeface="Raleway Regular"/>
              </a:rPr>
              <a:t>‘La Belle Pierre’ est le nom choisi par les Vignerons Beaucairois pour leurs vins. </a:t>
            </a:r>
          </a:p>
          <a:p>
            <a:r>
              <a:rPr lang="fr-FR" sz="2400" dirty="0">
                <a:solidFill>
                  <a:schemeClr val="bg1"/>
                </a:solidFill>
                <a:latin typeface="Raleway Regular"/>
              </a:rPr>
              <a:t>A l’époque médiévale, Beaucaire s’appelait ‘Belcaire’ qui signifie Belle Pierre. </a:t>
            </a:r>
          </a:p>
          <a:p>
            <a:r>
              <a:rPr lang="fr-FR" sz="2400" dirty="0">
                <a:solidFill>
                  <a:schemeClr val="bg1"/>
                </a:solidFill>
                <a:latin typeface="Raleway Regular"/>
              </a:rPr>
              <a:t>Nos vins sont à l’image de notre ville : variés, riches et plaisants... </a:t>
            </a:r>
          </a:p>
        </p:txBody>
      </p:sp>
      <p:sp>
        <p:nvSpPr>
          <p:cNvPr id="4" name="Shape 15">
            <a:extLst>
              <a:ext uri="{FF2B5EF4-FFF2-40B4-BE49-F238E27FC236}">
                <a16:creationId xmlns:a16="http://schemas.microsoft.com/office/drawing/2014/main" xmlns="" id="{6941E212-C729-4F74-8FF4-21E31F39C975}"/>
              </a:ext>
            </a:extLst>
          </p:cNvPr>
          <p:cNvSpPr/>
          <p:nvPr/>
        </p:nvSpPr>
        <p:spPr>
          <a:xfrm>
            <a:off x="-1" y="12319000"/>
            <a:ext cx="24384001" cy="1397000"/>
          </a:xfrm>
          <a:prstGeom prst="rect">
            <a:avLst/>
          </a:prstGeom>
          <a:solidFill>
            <a:srgbClr val="D6114A"/>
          </a:solidFill>
          <a:ln w="3175">
            <a:miter lim="400000"/>
          </a:ln>
        </p:spPr>
        <p:txBody>
          <a:bodyPr lIns="69979" tIns="69979" rIns="69979" bIns="69979" anchor="ctr"/>
          <a:lstStyle/>
          <a:p>
            <a:pPr lvl="0" algn="l">
              <a:defRPr sz="3200">
                <a:solidFill>
                  <a:srgbClr val="FFFFFF"/>
                </a:solidFill>
              </a:defRPr>
            </a:pPr>
            <a:endParaRPr/>
          </a:p>
        </p:txBody>
      </p:sp>
      <p:grpSp>
        <p:nvGrpSpPr>
          <p:cNvPr id="5" name="Group 18">
            <a:extLst>
              <a:ext uri="{FF2B5EF4-FFF2-40B4-BE49-F238E27FC236}">
                <a16:creationId xmlns:a16="http://schemas.microsoft.com/office/drawing/2014/main" xmlns="" id="{01FC01DD-5F04-445F-8635-918C27BA54DF}"/>
              </a:ext>
            </a:extLst>
          </p:cNvPr>
          <p:cNvGrpSpPr/>
          <p:nvPr/>
        </p:nvGrpSpPr>
        <p:grpSpPr>
          <a:xfrm>
            <a:off x="11833577" y="12731619"/>
            <a:ext cx="716846" cy="571760"/>
            <a:chOff x="0" y="0"/>
            <a:chExt cx="716844" cy="571759"/>
          </a:xfrm>
        </p:grpSpPr>
        <p:sp>
          <p:nvSpPr>
            <p:cNvPr id="7" name="Shape 16">
              <a:extLst>
                <a:ext uri="{FF2B5EF4-FFF2-40B4-BE49-F238E27FC236}">
                  <a16:creationId xmlns:a16="http://schemas.microsoft.com/office/drawing/2014/main" xmlns="" id="{B16B558E-EBC0-4840-856E-A68B44A8448B}"/>
                </a:ext>
              </a:extLst>
            </p:cNvPr>
            <p:cNvSpPr/>
            <p:nvPr/>
          </p:nvSpPr>
          <p:spPr>
            <a:xfrm>
              <a:off x="0" y="205826"/>
              <a:ext cx="716845" cy="365934"/>
            </a:xfrm>
            <a:custGeom>
              <a:avLst/>
              <a:gdLst/>
              <a:ahLst/>
              <a:cxnLst>
                <a:cxn ang="0">
                  <a:pos x="wd2" y="hd2"/>
                </a:cxn>
                <a:cxn ang="5400000">
                  <a:pos x="wd2" y="hd2"/>
                </a:cxn>
                <a:cxn ang="10800000">
                  <a:pos x="wd2" y="hd2"/>
                </a:cxn>
                <a:cxn ang="16200000">
                  <a:pos x="wd2" y="hd2"/>
                </a:cxn>
              </a:cxnLst>
              <a:rect l="0" t="0" r="r" b="b"/>
              <a:pathLst>
                <a:path w="21600" h="21600" extrusionOk="0">
                  <a:moveTo>
                    <a:pt x="0" y="887"/>
                  </a:moveTo>
                  <a:lnTo>
                    <a:pt x="10574" y="21600"/>
                  </a:lnTo>
                  <a:lnTo>
                    <a:pt x="21600" y="0"/>
                  </a:lnTo>
                </a:path>
              </a:pathLst>
            </a:cu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sp>
          <p:nvSpPr>
            <p:cNvPr id="8" name="Shape 17">
              <a:extLst>
                <a:ext uri="{FF2B5EF4-FFF2-40B4-BE49-F238E27FC236}">
                  <a16:creationId xmlns:a16="http://schemas.microsoft.com/office/drawing/2014/main" xmlns="" id="{496D6EAC-CBD4-483D-9BC2-4B66A7262E0B}"/>
                </a:ext>
              </a:extLst>
            </p:cNvPr>
            <p:cNvSpPr/>
            <p:nvPr/>
          </p:nvSpPr>
          <p:spPr>
            <a:xfrm>
              <a:off x="0" y="0"/>
              <a:ext cx="716845" cy="365933"/>
            </a:xfrm>
            <a:custGeom>
              <a:avLst/>
              <a:gdLst/>
              <a:ahLst/>
              <a:cxnLst>
                <a:cxn ang="0">
                  <a:pos x="wd2" y="hd2"/>
                </a:cxn>
                <a:cxn ang="5400000">
                  <a:pos x="wd2" y="hd2"/>
                </a:cxn>
                <a:cxn ang="10800000">
                  <a:pos x="wd2" y="hd2"/>
                </a:cxn>
                <a:cxn ang="16200000">
                  <a:pos x="wd2" y="hd2"/>
                </a:cxn>
              </a:cxnLst>
              <a:rect l="0" t="0" r="r" b="b"/>
              <a:pathLst>
                <a:path w="21600" h="21600" extrusionOk="0">
                  <a:moveTo>
                    <a:pt x="0" y="887"/>
                  </a:moveTo>
                  <a:lnTo>
                    <a:pt x="10574" y="21600"/>
                  </a:lnTo>
                  <a:lnTo>
                    <a:pt x="21600" y="0"/>
                  </a:lnTo>
                </a:path>
              </a:pathLst>
            </a:custGeom>
            <a:noFill/>
            <a:ln w="12700" cap="flat">
              <a:solidFill>
                <a:srgbClr val="FFFFFF"/>
              </a:solidFill>
              <a:prstDash val="solid"/>
              <a:miter lim="400000"/>
            </a:ln>
            <a:effectLst/>
          </p:spPr>
          <p:txBody>
            <a:bodyPr wrap="square" lIns="0" tIns="0" rIns="0" bIns="0" numCol="1" anchor="ctr">
              <a:noAutofit/>
            </a:bodyPr>
            <a:lstStyle/>
            <a:p>
              <a:pPr lvl="0">
                <a:defRPr sz="3200"/>
              </a:pPr>
              <a:endParaRPr/>
            </a:p>
          </p:txBody>
        </p:sp>
      </p:grpSp>
    </p:spTree>
    <p:extLst>
      <p:ext uri="{BB962C8B-B14F-4D97-AF65-F5344CB8AC3E}">
        <p14:creationId xmlns:p14="http://schemas.microsoft.com/office/powerpoint/2010/main" val="4281046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13233"/>
        </a:solidFill>
        <a:effectLst/>
      </p:bgPr>
    </p:bg>
    <p:spTree>
      <p:nvGrpSpPr>
        <p:cNvPr id="1" name=""/>
        <p:cNvGrpSpPr/>
        <p:nvPr/>
      </p:nvGrpSpPr>
      <p:grpSpPr>
        <a:xfrm>
          <a:off x="0" y="0"/>
          <a:ext cx="0" cy="0"/>
          <a:chOff x="0" y="0"/>
          <a:chExt cx="0" cy="0"/>
        </a:xfrm>
      </p:grpSpPr>
      <p:sp>
        <p:nvSpPr>
          <p:cNvPr id="25" name="Shape 957">
            <a:extLst>
              <a:ext uri="{FF2B5EF4-FFF2-40B4-BE49-F238E27FC236}">
                <a16:creationId xmlns:a16="http://schemas.microsoft.com/office/drawing/2014/main" xmlns="" id="{8DD410B8-B78A-4879-9E79-10DCC7386822}"/>
              </a:ext>
            </a:extLst>
          </p:cNvPr>
          <p:cNvSpPr/>
          <p:nvPr/>
        </p:nvSpPr>
        <p:spPr>
          <a:xfrm>
            <a:off x="2587792" y="4082145"/>
            <a:ext cx="9566108" cy="916922"/>
          </a:xfrm>
          <a:prstGeom prst="rect">
            <a:avLst/>
          </a:prstGeom>
          <a:ln w="3175">
            <a:miter lim="400000"/>
          </a:ln>
          <a:extLst>
            <a:ext uri="{C572A759-6A51-4108-AA02-DFA0A04FC94B}">
              <ma14:wrappingTextBoxFlag xmlns:ma14="http://schemas.microsoft.com/office/mac/drawingml/2011/main" xmlns="" val="1"/>
            </a:ext>
          </a:extLst>
        </p:spPr>
        <p:txBody>
          <a:bodyPr lIns="69979" tIns="69979" rIns="69979" bIns="69979" anchor="ctr">
            <a:spAutoFit/>
          </a:bodyPr>
          <a:lstStyle>
            <a:lvl1pPr algn="l">
              <a:lnSpc>
                <a:spcPct val="90000"/>
              </a:lnSpc>
              <a:defRPr sz="5600" b="1">
                <a:latin typeface="TeX Gyre Adventor"/>
                <a:ea typeface="TeX Gyre Adventor"/>
                <a:cs typeface="TeX Gyre Adventor"/>
                <a:sym typeface="TeX Gyre Adventor"/>
              </a:defRPr>
            </a:lvl1pPr>
          </a:lstStyle>
          <a:p>
            <a:pPr lvl="0">
              <a:defRPr sz="1800" b="0"/>
            </a:pPr>
            <a:r>
              <a:rPr lang="fr-FR" sz="5600" b="1" dirty="0">
                <a:solidFill>
                  <a:schemeClr val="bg1"/>
                </a:solidFill>
                <a:latin typeface="Apple Garamond bold" panose="02000806080000020004" pitchFamily="2" charset="0"/>
              </a:rPr>
              <a:t>IGP VINS DE PAYS </a:t>
            </a:r>
            <a:r>
              <a:rPr lang="fr-FR" sz="5000" b="1" dirty="0">
                <a:solidFill>
                  <a:schemeClr val="bg1"/>
                </a:solidFill>
                <a:latin typeface="Apple Garamond bold" panose="02000806080000020004" pitchFamily="2" charset="0"/>
              </a:rPr>
              <a:t>D’OC CEPAGES</a:t>
            </a:r>
            <a:endParaRPr sz="5000" b="0" i="1" dirty="0">
              <a:solidFill>
                <a:schemeClr val="bg1"/>
              </a:solidFill>
              <a:latin typeface="Apple Garamond bold" panose="02000806080000020004" pitchFamily="2" charset="0"/>
            </a:endParaRPr>
          </a:p>
        </p:txBody>
      </p:sp>
      <p:sp>
        <p:nvSpPr>
          <p:cNvPr id="26" name="Shape 958">
            <a:extLst>
              <a:ext uri="{FF2B5EF4-FFF2-40B4-BE49-F238E27FC236}">
                <a16:creationId xmlns:a16="http://schemas.microsoft.com/office/drawing/2014/main" xmlns="" id="{34C27322-2672-4270-8F91-0390301E8DF7}"/>
              </a:ext>
            </a:extLst>
          </p:cNvPr>
          <p:cNvSpPr/>
          <p:nvPr/>
        </p:nvSpPr>
        <p:spPr>
          <a:xfrm>
            <a:off x="2663992" y="6205819"/>
            <a:ext cx="2032001" cy="174626"/>
          </a:xfrm>
          <a:prstGeom prst="rect">
            <a:avLst/>
          </a:prstGeom>
          <a:solidFill>
            <a:srgbClr val="D6114A"/>
          </a:solidFill>
          <a:ln w="3175">
            <a:miter lim="400000"/>
          </a:ln>
        </p:spPr>
        <p:txBody>
          <a:bodyPr lIns="69979" tIns="69979" rIns="69979" bIns="69979" anchor="ctr"/>
          <a:lstStyle/>
          <a:p>
            <a:pPr lvl="0" algn="l">
              <a:defRPr sz="3200">
                <a:solidFill>
                  <a:srgbClr val="FFFFFF"/>
                </a:solidFill>
              </a:defRPr>
            </a:pPr>
            <a:endParaRPr/>
          </a:p>
        </p:txBody>
      </p:sp>
      <p:sp>
        <p:nvSpPr>
          <p:cNvPr id="27" name="Shape 959">
            <a:extLst>
              <a:ext uri="{FF2B5EF4-FFF2-40B4-BE49-F238E27FC236}">
                <a16:creationId xmlns:a16="http://schemas.microsoft.com/office/drawing/2014/main" xmlns="" id="{310FC1AB-A3E3-4E3D-B06C-B31A8AEE4C54}"/>
              </a:ext>
            </a:extLst>
          </p:cNvPr>
          <p:cNvSpPr/>
          <p:nvPr/>
        </p:nvSpPr>
        <p:spPr>
          <a:xfrm>
            <a:off x="2625892" y="7014288"/>
            <a:ext cx="9566108" cy="2447850"/>
          </a:xfrm>
          <a:prstGeom prst="rect">
            <a:avLst/>
          </a:prstGeom>
          <a:ln w="3175">
            <a:miter lim="400000"/>
          </a:ln>
          <a:extLst>
            <a:ext uri="{C572A759-6A51-4108-AA02-DFA0A04FC94B}">
              <ma14:wrappingTextBoxFlag xmlns:ma14="http://schemas.microsoft.com/office/mac/drawingml/2011/main" xmlns="" val="1"/>
            </a:ext>
          </a:extLst>
        </p:spPr>
        <p:txBody>
          <a:bodyPr lIns="0" tIns="0" rIns="0" bIns="0">
            <a:spAutoFit/>
          </a:bodyPr>
          <a:lstStyle>
            <a:lvl1pPr algn="l">
              <a:lnSpc>
                <a:spcPct val="120000"/>
              </a:lnSpc>
              <a:defRPr sz="2700">
                <a:solidFill>
                  <a:srgbClr val="969C9C"/>
                </a:solidFill>
                <a:latin typeface="Raleway Regular"/>
                <a:ea typeface="Raleway Regular"/>
                <a:cs typeface="Raleway Regular"/>
                <a:sym typeface="Raleway Regular"/>
              </a:defRPr>
            </a:lvl1pPr>
          </a:lstStyle>
          <a:p>
            <a:pPr algn="just"/>
            <a:endParaRPr lang="fr-FR" dirty="0"/>
          </a:p>
          <a:p>
            <a:pPr algn="just"/>
            <a:r>
              <a:rPr lang="fr-FR" dirty="0"/>
              <a:t>Cette gamme complète met en avant nos meilleurs cépages : Cabernet Sauvignon, Sauvignon et assemblage pour le Rosé. Les qualités Merlot, Oc rosé et Sauvignon sont disponibles en bouteilles ainsi qu’en Bag In Box personnalisés de 5 litres. </a:t>
            </a:r>
            <a:endParaRPr sz="2700" dirty="0">
              <a:solidFill>
                <a:srgbClr val="969C9C"/>
              </a:solidFill>
            </a:endParaRPr>
          </a:p>
        </p:txBody>
      </p:sp>
      <p:pic>
        <p:nvPicPr>
          <p:cNvPr id="8" name="Image 7">
            <a:extLst>
              <a:ext uri="{FF2B5EF4-FFF2-40B4-BE49-F238E27FC236}">
                <a16:creationId xmlns:a16="http://schemas.microsoft.com/office/drawing/2014/main" xmlns="" id="{92370329-B163-45DA-9D3B-EEF844ECA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792" y="10957932"/>
            <a:ext cx="9105900" cy="2066925"/>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0467" y="1781935"/>
            <a:ext cx="7772400" cy="8228082"/>
          </a:xfrm>
          <a:prstGeom prst="rect">
            <a:avLst/>
          </a:prstGeom>
        </p:spPr>
      </p:pic>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13233"/>
        </a:solidFill>
        <a:effectLst/>
      </p:bgPr>
    </p:bg>
    <p:spTree>
      <p:nvGrpSpPr>
        <p:cNvPr id="1" name=""/>
        <p:cNvGrpSpPr/>
        <p:nvPr/>
      </p:nvGrpSpPr>
      <p:grpSpPr>
        <a:xfrm>
          <a:off x="0" y="0"/>
          <a:ext cx="0" cy="0"/>
          <a:chOff x="0" y="0"/>
          <a:chExt cx="0" cy="0"/>
        </a:xfrm>
      </p:grpSpPr>
      <p:sp>
        <p:nvSpPr>
          <p:cNvPr id="8" name="Shape 957">
            <a:extLst>
              <a:ext uri="{FF2B5EF4-FFF2-40B4-BE49-F238E27FC236}">
                <a16:creationId xmlns:a16="http://schemas.microsoft.com/office/drawing/2014/main" xmlns="" id="{87E9091D-7392-49A8-B72A-706F387CEE22}"/>
              </a:ext>
            </a:extLst>
          </p:cNvPr>
          <p:cNvSpPr/>
          <p:nvPr/>
        </p:nvSpPr>
        <p:spPr>
          <a:xfrm>
            <a:off x="11050446" y="3694347"/>
            <a:ext cx="9566108" cy="1692519"/>
          </a:xfrm>
          <a:prstGeom prst="rect">
            <a:avLst/>
          </a:prstGeom>
          <a:ln w="3175">
            <a:miter lim="400000"/>
          </a:ln>
          <a:extLst>
            <a:ext uri="{C572A759-6A51-4108-AA02-DFA0A04FC94B}">
              <ma14:wrappingTextBoxFlag xmlns:ma14="http://schemas.microsoft.com/office/mac/drawingml/2011/main" xmlns="" val="1"/>
            </a:ext>
          </a:extLst>
        </p:spPr>
        <p:txBody>
          <a:bodyPr lIns="69979" tIns="69979" rIns="69979" bIns="69979" anchor="ctr">
            <a:spAutoFit/>
          </a:bodyPr>
          <a:lstStyle>
            <a:lvl1pPr algn="l">
              <a:lnSpc>
                <a:spcPct val="90000"/>
              </a:lnSpc>
              <a:defRPr sz="5600" b="1">
                <a:latin typeface="TeX Gyre Adventor"/>
                <a:ea typeface="TeX Gyre Adventor"/>
                <a:cs typeface="TeX Gyre Adventor"/>
                <a:sym typeface="TeX Gyre Adventor"/>
              </a:defRPr>
            </a:lvl1pPr>
          </a:lstStyle>
          <a:p>
            <a:pPr lvl="0">
              <a:defRPr sz="1800" b="0"/>
            </a:pPr>
            <a:r>
              <a:rPr lang="fr-FR" sz="5600" b="1" dirty="0" smtClean="0">
                <a:solidFill>
                  <a:schemeClr val="bg1"/>
                </a:solidFill>
                <a:latin typeface="Apple Garamond bold" panose="02000806080000020004" pitchFamily="2" charset="0"/>
              </a:rPr>
              <a:t>IGP VINS DE PAYS DU GARD</a:t>
            </a:r>
          </a:p>
          <a:p>
            <a:pPr lvl="0">
              <a:defRPr sz="1800" b="0"/>
            </a:pPr>
            <a:r>
              <a:rPr lang="fr-FR" sz="5600" b="1" dirty="0" smtClean="0">
                <a:solidFill>
                  <a:schemeClr val="bg1"/>
                </a:solidFill>
                <a:latin typeface="Apple Garamond bold" panose="02000806080000020004" pitchFamily="2" charset="0"/>
              </a:rPr>
              <a:t>« LES PÉPITES »</a:t>
            </a:r>
            <a:endParaRPr sz="5000" b="0" dirty="0">
              <a:solidFill>
                <a:schemeClr val="bg1"/>
              </a:solidFill>
              <a:latin typeface="Apple Garamond bold" panose="02000806080000020004" pitchFamily="2" charset="0"/>
            </a:endParaRPr>
          </a:p>
        </p:txBody>
      </p:sp>
      <p:sp>
        <p:nvSpPr>
          <p:cNvPr id="9" name="Shape 958">
            <a:extLst>
              <a:ext uri="{FF2B5EF4-FFF2-40B4-BE49-F238E27FC236}">
                <a16:creationId xmlns:a16="http://schemas.microsoft.com/office/drawing/2014/main" xmlns="" id="{CD1C1C7A-3E09-481E-9C7D-A6B59F14EEEB}"/>
              </a:ext>
            </a:extLst>
          </p:cNvPr>
          <p:cNvSpPr/>
          <p:nvPr/>
        </p:nvSpPr>
        <p:spPr>
          <a:xfrm>
            <a:off x="11126646" y="6205819"/>
            <a:ext cx="2032001" cy="174626"/>
          </a:xfrm>
          <a:prstGeom prst="rect">
            <a:avLst/>
          </a:prstGeom>
          <a:solidFill>
            <a:srgbClr val="D6114A"/>
          </a:solidFill>
          <a:ln w="3175">
            <a:miter lim="400000"/>
          </a:ln>
        </p:spPr>
        <p:txBody>
          <a:bodyPr lIns="69979" tIns="69979" rIns="69979" bIns="69979" anchor="ctr"/>
          <a:lstStyle/>
          <a:p>
            <a:pPr lvl="0" algn="l">
              <a:defRPr sz="3200">
                <a:solidFill>
                  <a:srgbClr val="FFFFFF"/>
                </a:solidFill>
              </a:defRPr>
            </a:pPr>
            <a:endParaRPr/>
          </a:p>
        </p:txBody>
      </p:sp>
      <p:sp>
        <p:nvSpPr>
          <p:cNvPr id="10" name="Shape 959">
            <a:extLst>
              <a:ext uri="{FF2B5EF4-FFF2-40B4-BE49-F238E27FC236}">
                <a16:creationId xmlns:a16="http://schemas.microsoft.com/office/drawing/2014/main" xmlns="" id="{38587EAC-8BF9-415A-BFC3-2EC9AE6156B8}"/>
              </a:ext>
            </a:extLst>
          </p:cNvPr>
          <p:cNvSpPr/>
          <p:nvPr/>
        </p:nvSpPr>
        <p:spPr>
          <a:xfrm>
            <a:off x="11088546" y="7014288"/>
            <a:ext cx="9566108" cy="3445046"/>
          </a:xfrm>
          <a:prstGeom prst="rect">
            <a:avLst/>
          </a:prstGeom>
          <a:ln w="3175">
            <a:miter lim="400000"/>
          </a:ln>
          <a:extLst>
            <a:ext uri="{C572A759-6A51-4108-AA02-DFA0A04FC94B}">
              <ma14:wrappingTextBoxFlag xmlns:ma14="http://schemas.microsoft.com/office/mac/drawingml/2011/main" xmlns="" val="1"/>
            </a:ext>
          </a:extLst>
        </p:spPr>
        <p:txBody>
          <a:bodyPr lIns="0" tIns="0" rIns="0" bIns="0">
            <a:spAutoFit/>
          </a:bodyPr>
          <a:lstStyle>
            <a:lvl1pPr algn="l">
              <a:lnSpc>
                <a:spcPct val="120000"/>
              </a:lnSpc>
              <a:defRPr sz="2700">
                <a:solidFill>
                  <a:srgbClr val="969C9C"/>
                </a:solidFill>
                <a:latin typeface="Raleway Regular"/>
                <a:ea typeface="Raleway Regular"/>
                <a:cs typeface="Raleway Regular"/>
                <a:sym typeface="Raleway Regular"/>
              </a:defRPr>
            </a:lvl1pPr>
          </a:lstStyle>
          <a:p>
            <a:pPr algn="just"/>
            <a:endParaRPr lang="fr-FR" dirty="0"/>
          </a:p>
          <a:p>
            <a:pPr algn="just"/>
            <a:r>
              <a:rPr lang="fr-FR" dirty="0"/>
              <a:t>Issue d’assemblages sélectionnés, cette gamme traditionnelle est disponible en rouge, rosé et blanc, propose des vins frais et faciles à boire, aux expressions très fruitées. Le rosé est disponible en capsule à vis. Ces vins sont disponibles en bouteille ainsi qu’en Bag In Box personnalisés </a:t>
            </a:r>
          </a:p>
          <a:p>
            <a:pPr algn="just"/>
            <a:r>
              <a:rPr lang="fr-FR" dirty="0"/>
              <a:t>de 5 et 10 litres. </a:t>
            </a:r>
            <a:endParaRPr sz="2700" dirty="0">
              <a:solidFill>
                <a:srgbClr val="969C9C"/>
              </a:solidFill>
            </a:endParaRPr>
          </a:p>
        </p:txBody>
      </p:sp>
      <p:pic>
        <p:nvPicPr>
          <p:cNvPr id="13" name="Image 12">
            <a:extLst>
              <a:ext uri="{FF2B5EF4-FFF2-40B4-BE49-F238E27FC236}">
                <a16:creationId xmlns:a16="http://schemas.microsoft.com/office/drawing/2014/main" xmlns="" id="{570E748B-8CE7-4EBB-9509-E2317D3A7C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433" y="3170267"/>
            <a:ext cx="6810463" cy="8237682"/>
          </a:xfrm>
          <a:prstGeom prst="rect">
            <a:avLst/>
          </a:prstGeom>
        </p:spPr>
      </p:pic>
      <p:pic>
        <p:nvPicPr>
          <p:cNvPr id="14" name="Image 13">
            <a:extLst>
              <a:ext uri="{FF2B5EF4-FFF2-40B4-BE49-F238E27FC236}">
                <a16:creationId xmlns:a16="http://schemas.microsoft.com/office/drawing/2014/main" xmlns="" id="{224C694B-3C6C-45A5-AC26-02F5E4092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0446" y="10957932"/>
            <a:ext cx="9105900" cy="2066925"/>
          </a:xfrm>
          <a:prstGeom prst="rect">
            <a:avLst/>
          </a:prstGeom>
        </p:spPr>
      </p:pic>
    </p:spTree>
    <p:extLst>
      <p:ext uri="{BB962C8B-B14F-4D97-AF65-F5344CB8AC3E}">
        <p14:creationId xmlns:p14="http://schemas.microsoft.com/office/powerpoint/2010/main" val="323449347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891F827-F24E-4F4E-A6B8-481453BE0F1D}"/>
              </a:ext>
            </a:extLst>
          </p:cNvPr>
          <p:cNvSpPr/>
          <p:nvPr/>
        </p:nvSpPr>
        <p:spPr>
          <a:xfrm>
            <a:off x="12192000" y="0"/>
            <a:ext cx="12192000" cy="13716000"/>
          </a:xfrm>
          <a:prstGeom prst="rect">
            <a:avLst/>
          </a:prstGeom>
          <a:solidFill>
            <a:schemeClr val="bg1"/>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9979" tIns="69979" rIns="69979" bIns="69979"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4" name="Image 13">
            <a:extLst>
              <a:ext uri="{FF2B5EF4-FFF2-40B4-BE49-F238E27FC236}">
                <a16:creationId xmlns:a16="http://schemas.microsoft.com/office/drawing/2014/main" xmlns="" id="{AF01D2C7-7A95-4EC2-A5C7-7F32BD92A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5439" y="3596222"/>
            <a:ext cx="9454730" cy="6685585"/>
          </a:xfrm>
          <a:prstGeom prst="rect">
            <a:avLst/>
          </a:prstGeom>
        </p:spPr>
      </p:pic>
      <p:pic>
        <p:nvPicPr>
          <p:cNvPr id="15" name="Image 14">
            <a:extLst>
              <a:ext uri="{FF2B5EF4-FFF2-40B4-BE49-F238E27FC236}">
                <a16:creationId xmlns:a16="http://schemas.microsoft.com/office/drawing/2014/main" xmlns="" id="{1A3E1500-3482-4027-A90A-91DAF63E6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34772" y="4607001"/>
            <a:ext cx="9064491" cy="4664026"/>
          </a:xfrm>
          <a:prstGeom prst="rect">
            <a:avLst/>
          </a:prstGeom>
        </p:spPr>
      </p:pic>
      <p:sp>
        <p:nvSpPr>
          <p:cNvPr id="17" name="Shape 957">
            <a:extLst>
              <a:ext uri="{FF2B5EF4-FFF2-40B4-BE49-F238E27FC236}">
                <a16:creationId xmlns:a16="http://schemas.microsoft.com/office/drawing/2014/main" xmlns="" id="{8957338B-9709-49CA-9E28-F42D4632BCE1}"/>
              </a:ext>
            </a:extLst>
          </p:cNvPr>
          <p:cNvSpPr/>
          <p:nvPr/>
        </p:nvSpPr>
        <p:spPr>
          <a:xfrm>
            <a:off x="1696338" y="9852706"/>
            <a:ext cx="9566108" cy="916922"/>
          </a:xfrm>
          <a:prstGeom prst="rect">
            <a:avLst/>
          </a:prstGeom>
          <a:ln w="3175">
            <a:miter lim="400000"/>
          </a:ln>
          <a:extLst>
            <a:ext uri="{C572A759-6A51-4108-AA02-DFA0A04FC94B}">
              <ma14:wrappingTextBoxFlag xmlns:ma14="http://schemas.microsoft.com/office/mac/drawingml/2011/main" xmlns="" val="1"/>
            </a:ext>
          </a:extLst>
        </p:spPr>
        <p:txBody>
          <a:bodyPr lIns="69979" tIns="69979" rIns="69979" bIns="69979" anchor="ctr">
            <a:spAutoFit/>
          </a:bodyPr>
          <a:lstStyle>
            <a:lvl1pPr algn="l">
              <a:lnSpc>
                <a:spcPct val="90000"/>
              </a:lnSpc>
              <a:defRPr sz="5600" b="1">
                <a:latin typeface="TeX Gyre Adventor"/>
                <a:ea typeface="TeX Gyre Adventor"/>
                <a:cs typeface="TeX Gyre Adventor"/>
                <a:sym typeface="TeX Gyre Adventor"/>
              </a:defRPr>
            </a:lvl1pPr>
          </a:lstStyle>
          <a:p>
            <a:pPr lvl="0">
              <a:defRPr sz="1800" b="0"/>
            </a:pPr>
            <a:r>
              <a:rPr lang="fr-FR" sz="5600" b="1" dirty="0">
                <a:solidFill>
                  <a:schemeClr val="bg1"/>
                </a:solidFill>
                <a:latin typeface="Apple Garamond bold" panose="02000806080000020004" pitchFamily="2" charset="0"/>
              </a:rPr>
              <a:t>IGP PAYS D’OC </a:t>
            </a:r>
            <a:r>
              <a:rPr lang="fr-FR" sz="5000" dirty="0">
                <a:solidFill>
                  <a:schemeClr val="bg1"/>
                </a:solidFill>
                <a:latin typeface="Apple Garamond bold" panose="02000806080000020004" pitchFamily="2" charset="0"/>
              </a:rPr>
              <a:t>en 5 litres</a:t>
            </a:r>
            <a:endParaRPr sz="5000" b="0" i="1" dirty="0">
              <a:solidFill>
                <a:schemeClr val="bg1"/>
              </a:solidFill>
              <a:latin typeface="Apple Garamond bold" panose="02000806080000020004" pitchFamily="2" charset="0"/>
            </a:endParaRPr>
          </a:p>
        </p:txBody>
      </p:sp>
      <p:sp>
        <p:nvSpPr>
          <p:cNvPr id="21" name="Shape 958">
            <a:extLst>
              <a:ext uri="{FF2B5EF4-FFF2-40B4-BE49-F238E27FC236}">
                <a16:creationId xmlns:a16="http://schemas.microsoft.com/office/drawing/2014/main" xmlns="" id="{3F746811-BB0C-4854-8DA4-C68DB312DA4C}"/>
              </a:ext>
            </a:extLst>
          </p:cNvPr>
          <p:cNvSpPr/>
          <p:nvPr/>
        </p:nvSpPr>
        <p:spPr>
          <a:xfrm>
            <a:off x="1772538" y="11543246"/>
            <a:ext cx="2032001" cy="174626"/>
          </a:xfrm>
          <a:prstGeom prst="rect">
            <a:avLst/>
          </a:prstGeom>
          <a:solidFill>
            <a:srgbClr val="D6114A"/>
          </a:solidFill>
          <a:ln w="3175">
            <a:miter lim="400000"/>
          </a:ln>
        </p:spPr>
        <p:txBody>
          <a:bodyPr lIns="69979" tIns="69979" rIns="69979" bIns="69979" anchor="ctr"/>
          <a:lstStyle/>
          <a:p>
            <a:pPr lvl="0" algn="l">
              <a:defRPr sz="3200">
                <a:solidFill>
                  <a:srgbClr val="FFFFFF"/>
                </a:solidFill>
              </a:defRPr>
            </a:pPr>
            <a:endParaRPr/>
          </a:p>
        </p:txBody>
      </p:sp>
      <p:sp>
        <p:nvSpPr>
          <p:cNvPr id="22" name="Shape 959">
            <a:extLst>
              <a:ext uri="{FF2B5EF4-FFF2-40B4-BE49-F238E27FC236}">
                <a16:creationId xmlns:a16="http://schemas.microsoft.com/office/drawing/2014/main" xmlns="" id="{B109B15B-F2AE-4E4F-A80D-584C28CB858F}"/>
              </a:ext>
            </a:extLst>
          </p:cNvPr>
          <p:cNvSpPr/>
          <p:nvPr/>
        </p:nvSpPr>
        <p:spPr>
          <a:xfrm>
            <a:off x="1734438" y="11702014"/>
            <a:ext cx="9566108" cy="952056"/>
          </a:xfrm>
          <a:prstGeom prst="rect">
            <a:avLst/>
          </a:prstGeom>
          <a:ln w="3175">
            <a:miter lim="400000"/>
          </a:ln>
          <a:extLst>
            <a:ext uri="{C572A759-6A51-4108-AA02-DFA0A04FC94B}">
              <ma14:wrappingTextBoxFlag xmlns:ma14="http://schemas.microsoft.com/office/mac/drawingml/2011/main" xmlns="" val="1"/>
            </a:ext>
          </a:extLst>
        </p:spPr>
        <p:txBody>
          <a:bodyPr lIns="0" tIns="0" rIns="0" bIns="0">
            <a:spAutoFit/>
          </a:bodyPr>
          <a:lstStyle>
            <a:lvl1pPr algn="l">
              <a:lnSpc>
                <a:spcPct val="120000"/>
              </a:lnSpc>
              <a:defRPr sz="2700">
                <a:solidFill>
                  <a:srgbClr val="969C9C"/>
                </a:solidFill>
                <a:latin typeface="Raleway Regular"/>
                <a:ea typeface="Raleway Regular"/>
                <a:cs typeface="Raleway Regular"/>
                <a:sym typeface="Raleway Regular"/>
              </a:defRPr>
            </a:lvl1pPr>
          </a:lstStyle>
          <a:p>
            <a:endParaRPr lang="fr-FR" dirty="0"/>
          </a:p>
          <a:p>
            <a:r>
              <a:rPr lang="fr-FR" dirty="0"/>
              <a:t>Merlot, Sauvignon Blanc et Oc Rosé </a:t>
            </a:r>
            <a:endParaRPr sz="2700" dirty="0">
              <a:solidFill>
                <a:srgbClr val="969C9C"/>
              </a:solidFill>
            </a:endParaRPr>
          </a:p>
        </p:txBody>
      </p:sp>
      <p:sp>
        <p:nvSpPr>
          <p:cNvPr id="23" name="Shape 957">
            <a:extLst>
              <a:ext uri="{FF2B5EF4-FFF2-40B4-BE49-F238E27FC236}">
                <a16:creationId xmlns:a16="http://schemas.microsoft.com/office/drawing/2014/main" xmlns="" id="{DF7BEF5F-E5F1-4DDB-85D2-78A318861E66}"/>
              </a:ext>
            </a:extLst>
          </p:cNvPr>
          <p:cNvSpPr/>
          <p:nvPr/>
        </p:nvSpPr>
        <p:spPr>
          <a:xfrm>
            <a:off x="13446376" y="9852706"/>
            <a:ext cx="9566108" cy="916922"/>
          </a:xfrm>
          <a:prstGeom prst="rect">
            <a:avLst/>
          </a:prstGeom>
          <a:ln w="3175">
            <a:miter lim="400000"/>
          </a:ln>
          <a:extLst>
            <a:ext uri="{C572A759-6A51-4108-AA02-DFA0A04FC94B}">
              <ma14:wrappingTextBoxFlag xmlns:ma14="http://schemas.microsoft.com/office/mac/drawingml/2011/main" xmlns="" val="1"/>
            </a:ext>
          </a:extLst>
        </p:spPr>
        <p:txBody>
          <a:bodyPr lIns="69979" tIns="69979" rIns="69979" bIns="69979" anchor="ctr">
            <a:spAutoFit/>
          </a:bodyPr>
          <a:lstStyle>
            <a:lvl1pPr algn="l">
              <a:lnSpc>
                <a:spcPct val="90000"/>
              </a:lnSpc>
              <a:defRPr sz="5600" b="1">
                <a:latin typeface="TeX Gyre Adventor"/>
                <a:ea typeface="TeX Gyre Adventor"/>
                <a:cs typeface="TeX Gyre Adventor"/>
                <a:sym typeface="TeX Gyre Adventor"/>
              </a:defRPr>
            </a:lvl1pPr>
          </a:lstStyle>
          <a:p>
            <a:pPr lvl="0">
              <a:defRPr sz="1800" b="0"/>
            </a:pPr>
            <a:r>
              <a:rPr lang="fr-FR" sz="5600" b="1" dirty="0">
                <a:solidFill>
                  <a:schemeClr val="tx1"/>
                </a:solidFill>
                <a:latin typeface="Apple Garamond bold" panose="02000806080000020004" pitchFamily="2" charset="0"/>
              </a:rPr>
              <a:t>IGP PAYS </a:t>
            </a:r>
            <a:r>
              <a:rPr lang="fr-FR" sz="5000" b="1" dirty="0">
                <a:solidFill>
                  <a:schemeClr val="tx1"/>
                </a:solidFill>
                <a:latin typeface="Apple Garamond bold" panose="02000806080000020004" pitchFamily="2" charset="0"/>
              </a:rPr>
              <a:t>DU GARD</a:t>
            </a:r>
            <a:endParaRPr sz="5000" b="0" dirty="0">
              <a:solidFill>
                <a:schemeClr val="tx1"/>
              </a:solidFill>
              <a:latin typeface="Apple Garamond bold" panose="02000806080000020004" pitchFamily="2" charset="0"/>
            </a:endParaRPr>
          </a:p>
        </p:txBody>
      </p:sp>
      <p:sp>
        <p:nvSpPr>
          <p:cNvPr id="25" name="Shape 958">
            <a:extLst>
              <a:ext uri="{FF2B5EF4-FFF2-40B4-BE49-F238E27FC236}">
                <a16:creationId xmlns:a16="http://schemas.microsoft.com/office/drawing/2014/main" xmlns="" id="{1280BEFC-75D5-4C6B-81EE-0C738FD6D0B2}"/>
              </a:ext>
            </a:extLst>
          </p:cNvPr>
          <p:cNvSpPr/>
          <p:nvPr/>
        </p:nvSpPr>
        <p:spPr>
          <a:xfrm>
            <a:off x="13522576" y="11543246"/>
            <a:ext cx="2032001" cy="174626"/>
          </a:xfrm>
          <a:prstGeom prst="rect">
            <a:avLst/>
          </a:prstGeom>
          <a:solidFill>
            <a:srgbClr val="D6114A"/>
          </a:solidFill>
          <a:ln w="3175">
            <a:miter lim="400000"/>
          </a:ln>
        </p:spPr>
        <p:txBody>
          <a:bodyPr lIns="69979" tIns="69979" rIns="69979" bIns="69979" anchor="ctr"/>
          <a:lstStyle/>
          <a:p>
            <a:pPr lvl="0" algn="l">
              <a:defRPr sz="3200">
                <a:solidFill>
                  <a:srgbClr val="FFFFFF"/>
                </a:solidFill>
              </a:defRPr>
            </a:pPr>
            <a:endParaRPr/>
          </a:p>
        </p:txBody>
      </p:sp>
      <p:sp>
        <p:nvSpPr>
          <p:cNvPr id="26" name="Shape 959">
            <a:extLst>
              <a:ext uri="{FF2B5EF4-FFF2-40B4-BE49-F238E27FC236}">
                <a16:creationId xmlns:a16="http://schemas.microsoft.com/office/drawing/2014/main" xmlns="" id="{65EDED68-488E-4BC2-BAB8-2EC46EDAEFA0}"/>
              </a:ext>
            </a:extLst>
          </p:cNvPr>
          <p:cNvSpPr/>
          <p:nvPr/>
        </p:nvSpPr>
        <p:spPr>
          <a:xfrm>
            <a:off x="13484476" y="11702014"/>
            <a:ext cx="9566108" cy="952056"/>
          </a:xfrm>
          <a:prstGeom prst="rect">
            <a:avLst/>
          </a:prstGeom>
          <a:ln w="3175">
            <a:miter lim="400000"/>
          </a:ln>
          <a:extLst>
            <a:ext uri="{C572A759-6A51-4108-AA02-DFA0A04FC94B}">
              <ma14:wrappingTextBoxFlag xmlns:ma14="http://schemas.microsoft.com/office/mac/drawingml/2011/main" xmlns="" val="1"/>
            </a:ext>
          </a:extLst>
        </p:spPr>
        <p:txBody>
          <a:bodyPr lIns="0" tIns="0" rIns="0" bIns="0">
            <a:spAutoFit/>
          </a:bodyPr>
          <a:lstStyle>
            <a:lvl1pPr algn="l">
              <a:lnSpc>
                <a:spcPct val="120000"/>
              </a:lnSpc>
              <a:defRPr sz="2700">
                <a:solidFill>
                  <a:srgbClr val="969C9C"/>
                </a:solidFill>
                <a:latin typeface="Raleway Regular"/>
                <a:ea typeface="Raleway Regular"/>
                <a:cs typeface="Raleway Regular"/>
                <a:sym typeface="Raleway Regular"/>
              </a:defRPr>
            </a:lvl1pPr>
          </a:lstStyle>
          <a:p>
            <a:endParaRPr lang="fr-FR" dirty="0"/>
          </a:p>
          <a:p>
            <a:r>
              <a:rPr lang="fr-FR" dirty="0"/>
              <a:t>rouge, rosé ou blanc en 5 et 10 litres </a:t>
            </a:r>
            <a:endParaRPr sz="2700" dirty="0">
              <a:solidFill>
                <a:srgbClr val="969C9C"/>
              </a:solidFill>
            </a:endParaRPr>
          </a:p>
        </p:txBody>
      </p:sp>
      <p:sp>
        <p:nvSpPr>
          <p:cNvPr id="27" name="Shape 67">
            <a:extLst>
              <a:ext uri="{FF2B5EF4-FFF2-40B4-BE49-F238E27FC236}">
                <a16:creationId xmlns:a16="http://schemas.microsoft.com/office/drawing/2014/main" xmlns="" id="{70E7BFA8-0116-4E71-B37A-FC6D55D12AC5}"/>
              </a:ext>
            </a:extLst>
          </p:cNvPr>
          <p:cNvSpPr/>
          <p:nvPr/>
        </p:nvSpPr>
        <p:spPr>
          <a:xfrm>
            <a:off x="1772538" y="715503"/>
            <a:ext cx="12007516" cy="2080317"/>
          </a:xfrm>
          <a:prstGeom prst="rect">
            <a:avLst/>
          </a:prstGeom>
          <a:noFill/>
          <a:ln w="3175">
            <a:miter lim="400000"/>
          </a:ln>
          <a:extLst>
            <a:ext uri="{C572A759-6A51-4108-AA02-DFA0A04FC94B}">
              <ma14:wrappingTextBoxFlag xmlns:ma14="http://schemas.microsoft.com/office/mac/drawingml/2011/main" xmlns="" val="1"/>
            </a:ext>
          </a:extLst>
        </p:spPr>
        <p:txBody>
          <a:bodyPr wrap="square" lIns="69979" tIns="69979" rIns="69979" bIns="69979" anchor="ctr">
            <a:spAutoFit/>
          </a:bodyPr>
          <a:lstStyle/>
          <a:p>
            <a:pPr lvl="0" algn="l">
              <a:defRPr sz="1800" b="0" spc="0">
                <a:solidFill>
                  <a:srgbClr val="000000"/>
                </a:solidFill>
              </a:defRPr>
            </a:pPr>
            <a:r>
              <a:rPr lang="fr-FR" sz="7000" u="sng" spc="300" dirty="0">
                <a:solidFill>
                  <a:schemeClr val="bg1"/>
                </a:solidFill>
                <a:latin typeface="Apple Garamond bold" panose="02000806080000020004" pitchFamily="2" charset="0"/>
              </a:rPr>
              <a:t>Nos Bag In Box</a:t>
            </a:r>
          </a:p>
          <a:p>
            <a:pPr lvl="0" algn="l">
              <a:defRPr sz="1800" b="0" spc="0">
                <a:solidFill>
                  <a:srgbClr val="000000"/>
                </a:solidFill>
              </a:defRPr>
            </a:pPr>
            <a:r>
              <a:rPr lang="fr-FR" sz="5600" spc="300" dirty="0">
                <a:solidFill>
                  <a:schemeClr val="bg1"/>
                </a:solidFill>
                <a:latin typeface="Apple Garamond bold" panose="02000806080000020004" pitchFamily="2" charset="0"/>
              </a:rPr>
              <a:t>Pratiques et économiques</a:t>
            </a:r>
          </a:p>
        </p:txBody>
      </p:sp>
      <p:sp>
        <p:nvSpPr>
          <p:cNvPr id="28" name="Shape 8">
            <a:extLst>
              <a:ext uri="{FF2B5EF4-FFF2-40B4-BE49-F238E27FC236}">
                <a16:creationId xmlns:a16="http://schemas.microsoft.com/office/drawing/2014/main" xmlns="" id="{68E2C15E-0444-48EA-9C0C-470303250D8B}"/>
              </a:ext>
            </a:extLst>
          </p:cNvPr>
          <p:cNvSpPr/>
          <p:nvPr/>
        </p:nvSpPr>
        <p:spPr>
          <a:xfrm>
            <a:off x="1784737" y="1817407"/>
            <a:ext cx="15240640" cy="2373256"/>
          </a:xfrm>
          <a:prstGeom prst="rect">
            <a:avLst/>
          </a:prstGeom>
          <a:ln w="3175">
            <a:miter lim="400000"/>
          </a:ln>
          <a:extLst>
            <a:ext uri="{C572A759-6A51-4108-AA02-DFA0A04FC94B}">
              <ma14:wrappingTextBoxFlag xmlns:ma14="http://schemas.microsoft.com/office/mac/drawingml/2011/main" xmlns="" val="1"/>
            </a:ext>
          </a:extLst>
        </p:spPr>
        <p:txBody>
          <a:bodyPr lIns="69979" tIns="69979" rIns="69979" bIns="69979" anchor="ctr"/>
          <a:lstStyle>
            <a:lvl1pPr>
              <a:defRPr sz="5600" b="1" spc="2632">
                <a:solidFill>
                  <a:srgbClr val="FFFFFF"/>
                </a:solidFill>
                <a:latin typeface="TeX Gyre Adventor"/>
                <a:ea typeface="TeX Gyre Adventor"/>
                <a:cs typeface="TeX Gyre Adventor"/>
                <a:sym typeface="TeX Gyre Adventor"/>
              </a:defRPr>
            </a:lvl1pPr>
          </a:lstStyle>
          <a:p>
            <a:pPr algn="l"/>
            <a:endParaRPr lang="fr-FR" sz="2400" b="0" spc="0" dirty="0">
              <a:solidFill>
                <a:schemeClr val="bg1">
                  <a:lumMod val="75000"/>
                </a:schemeClr>
              </a:solidFill>
              <a:latin typeface="Raleway Regular"/>
            </a:endParaRPr>
          </a:p>
          <a:p>
            <a:pPr algn="l"/>
            <a:r>
              <a:rPr lang="fr-FR" sz="2400" b="0" spc="0" dirty="0">
                <a:solidFill>
                  <a:schemeClr val="bg1">
                    <a:lumMod val="75000"/>
                  </a:schemeClr>
                </a:solidFill>
                <a:latin typeface="Raleway Regular"/>
              </a:rPr>
              <a:t>Ce conditionnement est devenu incontournable, </a:t>
            </a:r>
          </a:p>
          <a:p>
            <a:pPr algn="l"/>
            <a:r>
              <a:rPr lang="fr-FR" sz="2400" b="0" spc="0" dirty="0">
                <a:solidFill>
                  <a:schemeClr val="bg1">
                    <a:lumMod val="75000"/>
                  </a:schemeClr>
                </a:solidFill>
                <a:latin typeface="Raleway Regular"/>
              </a:rPr>
              <a:t>nous les proposons dans plusieurs qualités </a:t>
            </a:r>
            <a:endParaRPr lang="fr-FR" sz="2400" spc="0" dirty="0">
              <a:solidFill>
                <a:schemeClr val="bg1">
                  <a:lumMod val="75000"/>
                </a:schemeClr>
              </a:solidFill>
              <a:latin typeface="Raleway Regular"/>
            </a:endParaRPr>
          </a:p>
        </p:txBody>
      </p:sp>
      <p:pic>
        <p:nvPicPr>
          <p:cNvPr id="29" name="Image 28">
            <a:extLst>
              <a:ext uri="{FF2B5EF4-FFF2-40B4-BE49-F238E27FC236}">
                <a16:creationId xmlns:a16="http://schemas.microsoft.com/office/drawing/2014/main" xmlns="" id="{5AB40FF5-F7EC-47C7-99CA-2847AAC503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6376" y="1595998"/>
            <a:ext cx="8812045" cy="2000224"/>
          </a:xfrm>
          <a:prstGeom prst="rect">
            <a:avLst/>
          </a:prstGeom>
        </p:spPr>
      </p:pic>
    </p:spTree>
    <p:extLst>
      <p:ext uri="{BB962C8B-B14F-4D97-AF65-F5344CB8AC3E}">
        <p14:creationId xmlns:p14="http://schemas.microsoft.com/office/powerpoint/2010/main" val="39203087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sp>
        <p:nvSpPr>
          <p:cNvPr id="173" name="Shape 173"/>
          <p:cNvSpPr/>
          <p:nvPr/>
        </p:nvSpPr>
        <p:spPr>
          <a:xfrm>
            <a:off x="13575670" y="5577427"/>
            <a:ext cx="2032001" cy="174626"/>
          </a:xfrm>
          <a:prstGeom prst="rect">
            <a:avLst/>
          </a:prstGeom>
          <a:solidFill>
            <a:srgbClr val="D6114A"/>
          </a:solidFill>
          <a:ln w="3175">
            <a:miter lim="400000"/>
          </a:ln>
        </p:spPr>
        <p:txBody>
          <a:bodyPr lIns="69979" tIns="69979" rIns="69979" bIns="69979" anchor="ctr"/>
          <a:lstStyle/>
          <a:p>
            <a:pPr lvl="0" algn="l">
              <a:defRPr sz="3200">
                <a:solidFill>
                  <a:srgbClr val="FFFFFF"/>
                </a:solidFill>
              </a:defRPr>
            </a:pPr>
            <a:endParaRPr/>
          </a:p>
        </p:txBody>
      </p:sp>
      <p:sp>
        <p:nvSpPr>
          <p:cNvPr id="175" name="Shape 175"/>
          <p:cNvSpPr/>
          <p:nvPr/>
        </p:nvSpPr>
        <p:spPr>
          <a:xfrm>
            <a:off x="13545411" y="6586495"/>
            <a:ext cx="8784844" cy="4062266"/>
          </a:xfrm>
          <a:prstGeom prst="rect">
            <a:avLst/>
          </a:prstGeom>
          <a:ln w="3175">
            <a:miter lim="400000"/>
          </a:ln>
          <a:extLst>
            <a:ext uri="{C572A759-6A51-4108-AA02-DFA0A04FC94B}">
              <ma14:wrappingTextBoxFlag xmlns:ma14="http://schemas.microsoft.com/office/mac/drawingml/2011/main" xmlns="" val="1"/>
            </a:ext>
          </a:extLst>
        </p:spPr>
        <p:txBody>
          <a:bodyPr lIns="0" tIns="0" rIns="0" bIns="0">
            <a:spAutoFit/>
          </a:bodyPr>
          <a:lstStyle>
            <a:lvl1pPr algn="l">
              <a:lnSpc>
                <a:spcPct val="120000"/>
              </a:lnSpc>
              <a:defRPr sz="2700">
                <a:solidFill>
                  <a:srgbClr val="F6FFFF"/>
                </a:solidFill>
                <a:latin typeface="Raleway Regular"/>
                <a:ea typeface="Raleway Regular"/>
                <a:cs typeface="Raleway Regular"/>
                <a:sym typeface="Raleway Regular"/>
              </a:defRPr>
            </a:lvl1pPr>
          </a:lstStyle>
          <a:p>
            <a:pPr lvl="0" algn="just">
              <a:defRPr sz="1800">
                <a:solidFill>
                  <a:srgbClr val="000000"/>
                </a:solidFill>
              </a:defRPr>
            </a:pPr>
            <a:r>
              <a:rPr lang="fr-FR" sz="3500" dirty="0">
                <a:solidFill>
                  <a:schemeClr val="bg1"/>
                </a:solidFill>
                <a:latin typeface="Apple Garamond" panose="02000506080000020004" pitchFamily="2" charset="0"/>
              </a:rPr>
              <a:t>CAVEAU DE LA CROIX COUVERTE</a:t>
            </a:r>
          </a:p>
          <a:p>
            <a:pPr lvl="0" algn="just">
              <a:defRPr sz="1800">
                <a:solidFill>
                  <a:srgbClr val="000000"/>
                </a:solidFill>
              </a:defRPr>
            </a:pPr>
            <a:r>
              <a:rPr lang="fr-FR" sz="2800" dirty="0">
                <a:solidFill>
                  <a:schemeClr val="bg1"/>
                </a:solidFill>
                <a:latin typeface="Apple Garamond" panose="02000506080000020004" pitchFamily="2" charset="0"/>
              </a:rPr>
              <a:t>590 Route de Fourques - 30300 BEAUCAIRE - FRANCE</a:t>
            </a:r>
          </a:p>
          <a:p>
            <a:pPr lvl="0" algn="just">
              <a:defRPr sz="1800">
                <a:solidFill>
                  <a:srgbClr val="000000"/>
                </a:solidFill>
              </a:defRPr>
            </a:pPr>
            <a:r>
              <a:rPr lang="fr-FR" sz="2800" dirty="0">
                <a:solidFill>
                  <a:schemeClr val="bg1"/>
                </a:solidFill>
                <a:latin typeface="Apple Garamond" panose="02000506080000020004" pitchFamily="2" charset="0"/>
              </a:rPr>
              <a:t>Tél : 33 (0)4 66 59 82 75 / FAX: 33 (0)4 66 59 82 79</a:t>
            </a:r>
          </a:p>
          <a:p>
            <a:pPr lvl="0" algn="just">
              <a:defRPr sz="1800">
                <a:solidFill>
                  <a:srgbClr val="000000"/>
                </a:solidFill>
              </a:defRPr>
            </a:pPr>
            <a:r>
              <a:rPr lang="fr-FR" sz="2800" dirty="0">
                <a:solidFill>
                  <a:schemeClr val="bg1"/>
                </a:solidFill>
                <a:latin typeface="Apple Garamond" panose="02000506080000020004" pitchFamily="2" charset="0"/>
              </a:rPr>
              <a:t>E-mail : contact@la-belle-pierre.com</a:t>
            </a:r>
          </a:p>
          <a:p>
            <a:pPr lvl="0" algn="just">
              <a:defRPr sz="1800">
                <a:solidFill>
                  <a:srgbClr val="000000"/>
                </a:solidFill>
              </a:defRPr>
            </a:pPr>
            <a:r>
              <a:rPr lang="fr-FR" sz="2800" b="1" dirty="0">
                <a:solidFill>
                  <a:schemeClr val="bg1"/>
                </a:solidFill>
                <a:latin typeface="Apple Garamond" panose="02000506080000020004" pitchFamily="2" charset="0"/>
                <a:hlinkClick r:id="rId2">
                  <a:extLst>
                    <a:ext uri="{A12FA001-AC4F-418D-AE19-62706E023703}">
                      <ahyp:hlinkClr xmlns:ahyp="http://schemas.microsoft.com/office/drawing/2018/hyperlinkcolor" xmlns="" val="tx"/>
                    </a:ext>
                  </a:extLst>
                </a:hlinkClick>
              </a:rPr>
              <a:t>www.la-belle-pierre.com</a:t>
            </a:r>
            <a:endParaRPr lang="fr-FR" sz="2800" b="1" dirty="0">
              <a:solidFill>
                <a:schemeClr val="bg1"/>
              </a:solidFill>
              <a:latin typeface="Apple Garamond" panose="02000506080000020004" pitchFamily="2" charset="0"/>
            </a:endParaRPr>
          </a:p>
          <a:p>
            <a:endParaRPr lang="fr-FR" sz="2800" b="1" dirty="0">
              <a:solidFill>
                <a:schemeClr val="bg1"/>
              </a:solidFill>
              <a:latin typeface="Apple Garamond" panose="02000506080000020004" pitchFamily="2" charset="0"/>
            </a:endParaRPr>
          </a:p>
          <a:p>
            <a:r>
              <a:rPr lang="fr-FR" sz="2000" dirty="0">
                <a:latin typeface="Apple Garamond" panose="02000506080000020004" pitchFamily="2" charset="0"/>
              </a:rPr>
              <a:t>TVA : FR 33 443 439 096 </a:t>
            </a:r>
          </a:p>
          <a:p>
            <a:r>
              <a:rPr lang="nn-NO" sz="2000" dirty="0">
                <a:latin typeface="Apple Garamond" panose="02000506080000020004" pitchFamily="2" charset="0"/>
              </a:rPr>
              <a:t>Siret : 443 439 096 00019 </a:t>
            </a:r>
            <a:endParaRPr lang="fr-FR" sz="2000" b="1" dirty="0">
              <a:solidFill>
                <a:schemeClr val="bg1"/>
              </a:solidFill>
              <a:latin typeface="Apple Garamond" panose="02000506080000020004" pitchFamily="2" charset="0"/>
            </a:endParaRPr>
          </a:p>
        </p:txBody>
      </p:sp>
      <p:pic>
        <p:nvPicPr>
          <p:cNvPr id="3" name="Image 2">
            <a:extLst>
              <a:ext uri="{FF2B5EF4-FFF2-40B4-BE49-F238E27FC236}">
                <a16:creationId xmlns:a16="http://schemas.microsoft.com/office/drawing/2014/main" xmlns="" id="{E19379E0-A660-4719-9478-B74ABC98F9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745" y="2809142"/>
            <a:ext cx="8622567" cy="8097715"/>
          </a:xfrm>
          <a:prstGeom prst="rect">
            <a:avLst/>
          </a:prstGeom>
        </p:spPr>
      </p:pic>
      <p:pic>
        <p:nvPicPr>
          <p:cNvPr id="5" name="Image 4">
            <a:extLst>
              <a:ext uri="{FF2B5EF4-FFF2-40B4-BE49-F238E27FC236}">
                <a16:creationId xmlns:a16="http://schemas.microsoft.com/office/drawing/2014/main" xmlns="" id="{5B454E95-B18D-4745-8DE9-A41000A851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45410" y="1714500"/>
            <a:ext cx="8228739" cy="30428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3" nodeType="afterEffect">
                                  <p:stCondLst>
                                    <p:cond delay="0"/>
                                  </p:stCondLst>
                                  <p:iterate>
                                    <p:tmAbs val="0"/>
                                  </p:iterate>
                                  <p:childTnLst>
                                    <p:anim calcmode="lin" valueType="num">
                                      <p:cBhvr>
                                        <p:cTn id="6" dur="1000" fill="hold"/>
                                        <p:tgtEl>
                                          <p:spTgt spid="173"/>
                                        </p:tgtEl>
                                        <p:attrNameLst>
                                          <p:attrName>ppt_x</p:attrName>
                                        </p:attrNameLst>
                                      </p:cBhvr>
                                      <p:tavLst>
                                        <p:tav tm="0">
                                          <p:val>
                                            <p:strVal val="ppt_x"/>
                                          </p:val>
                                        </p:tav>
                                        <p:tav tm="100000">
                                          <p:val>
                                            <p:strVal val="ppt_x"/>
                                          </p:val>
                                        </p:tav>
                                      </p:tavLst>
                                    </p:anim>
                                    <p:anim calcmode="lin" valueType="num">
                                      <p:cBhvr>
                                        <p:cTn id="7" dur="1000" fill="hold"/>
                                        <p:tgtEl>
                                          <p:spTgt spid="173"/>
                                        </p:tgtEl>
                                        <p:attrNameLst>
                                          <p:attrName>ppt_y</p:attrName>
                                        </p:attrNameLst>
                                      </p:cBhvr>
                                      <p:tavLst>
                                        <p:tav tm="0">
                                          <p:val>
                                            <p:strVal val="ppt_y"/>
                                          </p:val>
                                        </p:tav>
                                        <p:tav tm="100000">
                                          <p:val>
                                            <p:strVal val="0-ppt_h/2"/>
                                          </p:val>
                                        </p:tav>
                                      </p:tavLst>
                                    </p:anim>
                                    <p:set>
                                      <p:cBhvr>
                                        <p:cTn id="8" fill="hold">
                                          <p:stCondLst>
                                            <p:cond delay="999"/>
                                          </p:stCondLst>
                                        </p:cTn>
                                        <p:tgtEl>
                                          <p:spTgt spid="173"/>
                                        </p:tgtEl>
                                        <p:attrNameLst>
                                          <p:attrName>style.visibility</p:attrName>
                                        </p:attrNameLst>
                                      </p:cBhvr>
                                      <p:to>
                                        <p:strVal val="hidden"/>
                                      </p:to>
                                    </p:set>
                                  </p:childTnLst>
                                </p:cTn>
                              </p:par>
                            </p:childTnLst>
                          </p:cTn>
                        </p:par>
                        <p:par>
                          <p:cTn id="9" fill="hold">
                            <p:stCondLst>
                              <p:cond delay="1000"/>
                            </p:stCondLst>
                            <p:childTnLst>
                              <p:par>
                                <p:cTn id="10" presetID="2" presetClass="exit" presetSubtype="1" fill="hold" grpId="4" nodeType="afterEffect">
                                  <p:stCondLst>
                                    <p:cond delay="0"/>
                                  </p:stCondLst>
                                  <p:iterate>
                                    <p:tmAbs val="0"/>
                                  </p:iterate>
                                  <p:childTnLst>
                                    <p:anim calcmode="lin" valueType="num">
                                      <p:cBhvr>
                                        <p:cTn id="11" dur="1000" fill="hold"/>
                                        <p:tgtEl>
                                          <p:spTgt spid="175"/>
                                        </p:tgtEl>
                                        <p:attrNameLst>
                                          <p:attrName>ppt_x</p:attrName>
                                        </p:attrNameLst>
                                      </p:cBhvr>
                                      <p:tavLst>
                                        <p:tav tm="0">
                                          <p:val>
                                            <p:strVal val="ppt_x"/>
                                          </p:val>
                                        </p:tav>
                                        <p:tav tm="100000">
                                          <p:val>
                                            <p:strVal val="ppt_x"/>
                                          </p:val>
                                        </p:tav>
                                      </p:tavLst>
                                    </p:anim>
                                    <p:anim calcmode="lin" valueType="num">
                                      <p:cBhvr>
                                        <p:cTn id="12" dur="1000" fill="hold"/>
                                        <p:tgtEl>
                                          <p:spTgt spid="175"/>
                                        </p:tgtEl>
                                        <p:attrNameLst>
                                          <p:attrName>ppt_y</p:attrName>
                                        </p:attrNameLst>
                                      </p:cBhvr>
                                      <p:tavLst>
                                        <p:tav tm="0">
                                          <p:val>
                                            <p:strVal val="ppt_y"/>
                                          </p:val>
                                        </p:tav>
                                        <p:tav tm="100000">
                                          <p:val>
                                            <p:strVal val="0-ppt_h/2"/>
                                          </p:val>
                                        </p:tav>
                                      </p:tavLst>
                                    </p:anim>
                                    <p:set>
                                      <p:cBhvr>
                                        <p:cTn id="13" fill="hold">
                                          <p:stCondLst>
                                            <p:cond delay="999"/>
                                          </p:stCondLst>
                                        </p:cTn>
                                        <p:tgtEl>
                                          <p:spTgt spid="1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3" animBg="1" advAuto="0"/>
      <p:bldP spid="175" grpId="4"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p:nvPr/>
        </p:nvSpPr>
        <p:spPr>
          <a:xfrm>
            <a:off x="12192000" y="2215317"/>
            <a:ext cx="9365647" cy="1692519"/>
          </a:xfrm>
          <a:prstGeom prst="rect">
            <a:avLst/>
          </a:prstGeom>
          <a:ln w="3175">
            <a:miter lim="400000"/>
          </a:ln>
          <a:extLst>
            <a:ext uri="{C572A759-6A51-4108-AA02-DFA0A04FC94B}">
              <ma14:wrappingTextBoxFlag xmlns:ma14="http://schemas.microsoft.com/office/mac/drawingml/2011/main" xmlns="" val="1"/>
            </a:ext>
          </a:extLst>
        </p:spPr>
        <p:txBody>
          <a:bodyPr lIns="69979" tIns="69979" rIns="69979" bIns="69979" anchor="ctr">
            <a:spAutoFit/>
          </a:bodyPr>
          <a:lstStyle/>
          <a:p>
            <a:pPr lvl="0" algn="l">
              <a:lnSpc>
                <a:spcPct val="90000"/>
              </a:lnSpc>
              <a:defRPr sz="1800"/>
            </a:pPr>
            <a:r>
              <a:rPr lang="fr-FR" sz="5600" u="sng" dirty="0">
                <a:latin typeface="Apple Garamond bold" panose="02000806080000020004" pitchFamily="2" charset="0"/>
                <a:ea typeface="TeX Gyre Adventor"/>
                <a:cs typeface="TeX Gyre Adventor"/>
                <a:sym typeface="TeX Gyre Adventor"/>
              </a:rPr>
              <a:t>Notre Histoire : </a:t>
            </a:r>
            <a:r>
              <a:rPr lang="fr-FR" sz="5600" dirty="0">
                <a:latin typeface="Apple Garamond bold" panose="02000806080000020004" pitchFamily="2" charset="0"/>
                <a:ea typeface="TeX Gyre Adventor"/>
                <a:cs typeface="TeX Gyre Adventor"/>
                <a:sym typeface="TeX Gyre Adventor"/>
              </a:rPr>
              <a:t/>
            </a:r>
            <a:br>
              <a:rPr lang="fr-FR" sz="5600" dirty="0">
                <a:latin typeface="Apple Garamond bold" panose="02000806080000020004" pitchFamily="2" charset="0"/>
                <a:ea typeface="TeX Gyre Adventor"/>
                <a:cs typeface="TeX Gyre Adventor"/>
                <a:sym typeface="TeX Gyre Adventor"/>
              </a:rPr>
            </a:br>
            <a:r>
              <a:rPr lang="fr-FR" sz="5600" dirty="0">
                <a:latin typeface="Apple Garamond bold" panose="02000806080000020004" pitchFamily="2" charset="0"/>
                <a:ea typeface="TeX Gyre Adventor"/>
                <a:cs typeface="TeX Gyre Adventor"/>
                <a:sym typeface="TeX Gyre Adventor"/>
              </a:rPr>
              <a:t>Une aventure humaine</a:t>
            </a:r>
          </a:p>
        </p:txBody>
      </p:sp>
      <p:sp>
        <p:nvSpPr>
          <p:cNvPr id="69" name="Shape 69"/>
          <p:cNvSpPr/>
          <p:nvPr/>
        </p:nvSpPr>
        <p:spPr>
          <a:xfrm>
            <a:off x="12271529" y="6237523"/>
            <a:ext cx="9365648" cy="6278642"/>
          </a:xfrm>
          <a:prstGeom prst="rect">
            <a:avLst/>
          </a:prstGeom>
          <a:ln w="3175">
            <a:miter lim="400000"/>
          </a:ln>
          <a:extLst>
            <a:ext uri="{C572A759-6A51-4108-AA02-DFA0A04FC94B}">
              <ma14:wrappingTextBoxFlag xmlns:ma14="http://schemas.microsoft.com/office/mac/drawingml/2011/main" xmlns="" val="1"/>
            </a:ext>
          </a:extLst>
        </p:spPr>
        <p:txBody>
          <a:bodyPr lIns="0" tIns="0" rIns="0" bIns="0">
            <a:spAutoFit/>
          </a:bodyPr>
          <a:lstStyle/>
          <a:p>
            <a:pPr algn="just"/>
            <a:endParaRPr lang="fr-FR" sz="2400" dirty="0">
              <a:latin typeface="Raleway Regular"/>
            </a:endParaRPr>
          </a:p>
          <a:p>
            <a:pPr algn="just"/>
            <a:r>
              <a:rPr lang="fr-FR" sz="2400" dirty="0">
                <a:latin typeface="Raleway Regular"/>
              </a:rPr>
              <a:t>Le premier chai de notre Cave a vu le jour en 1914. </a:t>
            </a:r>
          </a:p>
          <a:p>
            <a:pPr algn="just"/>
            <a:r>
              <a:rPr lang="fr-FR" sz="2400" dirty="0">
                <a:latin typeface="Raleway Regular"/>
              </a:rPr>
              <a:t>S’en sont suivies les constructions d’autres bâtiments de vinification au fur et à mesure de son extension jusqu’en 1954. </a:t>
            </a:r>
          </a:p>
          <a:p>
            <a:pPr algn="just"/>
            <a:r>
              <a:rPr lang="fr-FR" sz="2400" dirty="0">
                <a:latin typeface="Raleway Regular"/>
              </a:rPr>
              <a:t>Aujourd’hui, nous recensons 85 viticulteurs pour une superficie de 500 hectares. Ces viticulteurs sont répartis sur les communes de Beaucaire et Tarascon, communes situées dans le triangle Avignon, Nîmes et Arles. Notre Cave bénéficie ainsi d’une double influence : </a:t>
            </a:r>
          </a:p>
          <a:p>
            <a:pPr algn="just"/>
            <a:r>
              <a:rPr lang="fr-FR" sz="2400" dirty="0">
                <a:latin typeface="Raleway Regular"/>
              </a:rPr>
              <a:t>celle du Languedoc Roussillon et celle de la Provence. </a:t>
            </a:r>
          </a:p>
          <a:p>
            <a:pPr algn="just"/>
            <a:endParaRPr lang="fr-FR" sz="2400" dirty="0">
              <a:latin typeface="Raleway Regular"/>
            </a:endParaRPr>
          </a:p>
          <a:p>
            <a:pPr algn="just"/>
            <a:r>
              <a:rPr lang="fr-FR" sz="2400" dirty="0">
                <a:latin typeface="Raleway Regular"/>
              </a:rPr>
              <a:t>Longtemps centrée sur la vente de vin en vrac, la cave a su s’adapter aux besoins du marché en proposant depuis 25 ans des vins en bouteilles ou Bag In Box, se fixant ainsi des objectifs qualitatifs plus stricts. Ce choix a impliqué un investissement humain et matériel soutenus de la part de nos viticulteurs. </a:t>
            </a:r>
            <a:endParaRPr lang="fr-FR" sz="2400" dirty="0">
              <a:solidFill>
                <a:srgbClr val="969C9C"/>
              </a:solidFill>
              <a:latin typeface="Raleway Regular"/>
              <a:ea typeface="Raleway Regular"/>
              <a:cs typeface="Raleway Regular"/>
              <a:sym typeface="Raleway Regular"/>
            </a:endParaRPr>
          </a:p>
          <a:p>
            <a:pPr algn="just"/>
            <a:endParaRPr lang="fr-FR" sz="2400" dirty="0">
              <a:latin typeface="Raleway Regular"/>
            </a:endParaRPr>
          </a:p>
          <a:p>
            <a:pPr algn="just"/>
            <a:endParaRPr sz="2400" dirty="0">
              <a:solidFill>
                <a:srgbClr val="969C9C"/>
              </a:solidFill>
              <a:latin typeface="Raleway Regular"/>
              <a:ea typeface="Raleway Regular"/>
              <a:cs typeface="Raleway Regular"/>
              <a:sym typeface="Raleway Regular"/>
            </a:endParaRPr>
          </a:p>
        </p:txBody>
      </p:sp>
      <p:sp>
        <p:nvSpPr>
          <p:cNvPr id="72" name="Shape 72"/>
          <p:cNvSpPr/>
          <p:nvPr/>
        </p:nvSpPr>
        <p:spPr>
          <a:xfrm>
            <a:off x="12271529" y="5605359"/>
            <a:ext cx="2032001" cy="174626"/>
          </a:xfrm>
          <a:prstGeom prst="rect">
            <a:avLst/>
          </a:prstGeom>
          <a:solidFill>
            <a:srgbClr val="D6114A"/>
          </a:solidFill>
          <a:ln w="3175">
            <a:miter lim="400000"/>
          </a:ln>
        </p:spPr>
        <p:txBody>
          <a:bodyPr lIns="69979" tIns="69979" rIns="69979" bIns="69979" anchor="ctr"/>
          <a:lstStyle/>
          <a:p>
            <a:pPr lvl="0" algn="l">
              <a:defRPr sz="3200">
                <a:solidFill>
                  <a:srgbClr val="FFFFFF"/>
                </a:solidFill>
              </a:defRPr>
            </a:pPr>
            <a:endParaRPr/>
          </a:p>
        </p:txBody>
      </p:sp>
      <p:pic>
        <p:nvPicPr>
          <p:cNvPr id="3" name="Image 2">
            <a:extLst>
              <a:ext uri="{FF2B5EF4-FFF2-40B4-BE49-F238E27FC236}">
                <a16:creationId xmlns:a16="http://schemas.microsoft.com/office/drawing/2014/main" xmlns="" id="{BCAD2F1E-B1E2-4821-9A6B-BCB8481760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310" r="9159"/>
          <a:stretch/>
        </p:blipFill>
        <p:spPr>
          <a:xfrm>
            <a:off x="0" y="2215317"/>
            <a:ext cx="10888824" cy="9485271"/>
          </a:xfrm>
          <a:prstGeom prst="rect">
            <a:avLst/>
          </a:prstGeom>
        </p:spPr>
      </p:pic>
      <p:pic>
        <p:nvPicPr>
          <p:cNvPr id="6" name="Image 5">
            <a:extLst>
              <a:ext uri="{FF2B5EF4-FFF2-40B4-BE49-F238E27FC236}">
                <a16:creationId xmlns:a16="http://schemas.microsoft.com/office/drawing/2014/main" xmlns="" id="{D89F6787-6FEF-4ABB-822A-E3953EA211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134" r="21941"/>
          <a:stretch/>
        </p:blipFill>
        <p:spPr>
          <a:xfrm>
            <a:off x="0" y="0"/>
            <a:ext cx="10888824" cy="13716000"/>
          </a:xfrm>
          <a:prstGeom prst="rect">
            <a:avLst/>
          </a:prstGeom>
        </p:spPr>
      </p:pic>
    </p:spTree>
    <p:extLst>
      <p:ext uri="{BB962C8B-B14F-4D97-AF65-F5344CB8AC3E}">
        <p14:creationId xmlns:p14="http://schemas.microsoft.com/office/powerpoint/2010/main" val="24815326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p:nvPr/>
        </p:nvSpPr>
        <p:spPr>
          <a:xfrm>
            <a:off x="12197040" y="2018519"/>
            <a:ext cx="9365647" cy="1692519"/>
          </a:xfrm>
          <a:prstGeom prst="rect">
            <a:avLst/>
          </a:prstGeom>
          <a:ln w="3175">
            <a:miter lim="400000"/>
          </a:ln>
          <a:extLst>
            <a:ext uri="{C572A759-6A51-4108-AA02-DFA0A04FC94B}">
              <ma14:wrappingTextBoxFlag xmlns:ma14="http://schemas.microsoft.com/office/mac/drawingml/2011/main" xmlns="" val="1"/>
            </a:ext>
          </a:extLst>
        </p:spPr>
        <p:txBody>
          <a:bodyPr lIns="69979" tIns="69979" rIns="69979" bIns="69979" anchor="ctr">
            <a:spAutoFit/>
          </a:bodyPr>
          <a:lstStyle/>
          <a:p>
            <a:pPr lvl="0" algn="l">
              <a:lnSpc>
                <a:spcPct val="90000"/>
              </a:lnSpc>
              <a:defRPr sz="1800"/>
            </a:pPr>
            <a:r>
              <a:rPr lang="fr-FR" sz="5600" b="1" u="sng" dirty="0">
                <a:latin typeface="Apple Garamond bold" panose="02000806080000020004" pitchFamily="2" charset="0"/>
                <a:ea typeface="TeX Gyre Adventor"/>
                <a:cs typeface="TeX Gyre Adventor"/>
                <a:sym typeface="TeX Gyre Adventor"/>
              </a:rPr>
              <a:t>Notre Terroir : </a:t>
            </a:r>
            <a:r>
              <a:rPr lang="fr-FR" sz="5600" b="1" dirty="0">
                <a:latin typeface="Apple Garamond bold" panose="02000806080000020004" pitchFamily="2" charset="0"/>
                <a:ea typeface="TeX Gyre Adventor"/>
                <a:cs typeface="TeX Gyre Adventor"/>
                <a:sym typeface="TeX Gyre Adventor"/>
              </a:rPr>
              <a:t/>
            </a:r>
            <a:br>
              <a:rPr lang="fr-FR" sz="5600" b="1" dirty="0">
                <a:latin typeface="Apple Garamond bold" panose="02000806080000020004" pitchFamily="2" charset="0"/>
                <a:ea typeface="TeX Gyre Adventor"/>
                <a:cs typeface="TeX Gyre Adventor"/>
                <a:sym typeface="TeX Gyre Adventor"/>
              </a:rPr>
            </a:br>
            <a:r>
              <a:rPr lang="fr-FR" sz="5600" b="1" dirty="0">
                <a:latin typeface="Apple Garamond bold" panose="02000806080000020004" pitchFamily="2" charset="0"/>
                <a:ea typeface="TeX Gyre Adventor"/>
                <a:cs typeface="TeX Gyre Adventor"/>
                <a:sym typeface="TeX Gyre Adventor"/>
              </a:rPr>
              <a:t>Entre Languedoc et Provence</a:t>
            </a:r>
            <a:endParaRPr sz="5600" b="1" dirty="0">
              <a:latin typeface="Apple Garamond bold" panose="02000806080000020004" pitchFamily="2" charset="0"/>
              <a:ea typeface="TeX Gyre Adventor"/>
              <a:cs typeface="TeX Gyre Adventor"/>
              <a:sym typeface="TeX Gyre Adventor"/>
            </a:endParaRPr>
          </a:p>
        </p:txBody>
      </p:sp>
      <p:sp>
        <p:nvSpPr>
          <p:cNvPr id="69" name="Shape 69"/>
          <p:cNvSpPr/>
          <p:nvPr/>
        </p:nvSpPr>
        <p:spPr>
          <a:xfrm>
            <a:off x="12276569" y="6011740"/>
            <a:ext cx="9365648" cy="6524863"/>
          </a:xfrm>
          <a:prstGeom prst="rect">
            <a:avLst/>
          </a:prstGeom>
          <a:ln w="3175">
            <a:miter lim="400000"/>
          </a:ln>
          <a:extLst>
            <a:ext uri="{C572A759-6A51-4108-AA02-DFA0A04FC94B}">
              <ma14:wrappingTextBoxFlag xmlns:ma14="http://schemas.microsoft.com/office/mac/drawingml/2011/main" xmlns="" val="1"/>
            </a:ext>
          </a:extLst>
        </p:spPr>
        <p:txBody>
          <a:bodyPr lIns="0" tIns="0" rIns="0" bIns="0">
            <a:spAutoFit/>
          </a:bodyPr>
          <a:lstStyle/>
          <a:p>
            <a:pPr algn="just"/>
            <a:r>
              <a:rPr lang="fr-FR" sz="2000" dirty="0" smtClean="0">
                <a:latin typeface="Raleway Regular"/>
              </a:rPr>
              <a:t>Nos </a:t>
            </a:r>
            <a:r>
              <a:rPr lang="fr-FR" sz="2000" dirty="0">
                <a:latin typeface="Raleway Regular"/>
              </a:rPr>
              <a:t>vignes sont situées sur les communes de Beaucaire située dans le Gard et Tarascon située dans les Bouches du Rhône. </a:t>
            </a:r>
          </a:p>
          <a:p>
            <a:pPr algn="just"/>
            <a:r>
              <a:rPr lang="fr-FR" sz="2000" dirty="0">
                <a:latin typeface="Raleway Regular"/>
              </a:rPr>
              <a:t>Nos 500 hectares sont composés de sols variés : sables et argiles du quaternaire qui nous permettent de produire des cépages nobles: </a:t>
            </a:r>
          </a:p>
          <a:p>
            <a:pPr algn="just"/>
            <a:r>
              <a:rPr lang="fr-FR" sz="2000" dirty="0">
                <a:latin typeface="Raleway Regular"/>
              </a:rPr>
              <a:t>- Merlot, Cabernet Sauvignon, Grenache, Syrah ou encore Carignan et </a:t>
            </a:r>
            <a:r>
              <a:rPr lang="fr-FR" sz="2000" dirty="0" err="1">
                <a:latin typeface="Raleway Regular"/>
              </a:rPr>
              <a:t>Caladoc</a:t>
            </a:r>
            <a:r>
              <a:rPr lang="fr-FR" sz="2000" dirty="0">
                <a:latin typeface="Raleway Regular"/>
              </a:rPr>
              <a:t> pour nos cépages rouges </a:t>
            </a:r>
          </a:p>
          <a:p>
            <a:pPr algn="just"/>
            <a:r>
              <a:rPr lang="fr-FR" sz="2000" dirty="0">
                <a:latin typeface="Raleway Regular"/>
              </a:rPr>
              <a:t>-Sauvignon, Chardonnay, </a:t>
            </a:r>
            <a:r>
              <a:rPr lang="fr-FR" sz="2000" dirty="0" smtClean="0">
                <a:latin typeface="Raleway Regular"/>
              </a:rPr>
              <a:t>Rolle ou </a:t>
            </a:r>
            <a:r>
              <a:rPr lang="fr-FR" sz="2000" dirty="0" err="1" smtClean="0">
                <a:latin typeface="Raleway Regular"/>
              </a:rPr>
              <a:t>Colombard</a:t>
            </a:r>
            <a:r>
              <a:rPr lang="fr-FR" sz="2000" dirty="0" smtClean="0">
                <a:latin typeface="Raleway Regular"/>
              </a:rPr>
              <a:t> pour nos cépages </a:t>
            </a:r>
            <a:r>
              <a:rPr lang="fr-FR" sz="2000" dirty="0">
                <a:latin typeface="Raleway Regular"/>
              </a:rPr>
              <a:t>blancs.</a:t>
            </a:r>
          </a:p>
          <a:p>
            <a:pPr algn="just"/>
            <a:endParaRPr lang="fr-FR" sz="2000" dirty="0">
              <a:latin typeface="Raleway Regular"/>
            </a:endParaRPr>
          </a:p>
          <a:p>
            <a:pPr algn="just"/>
            <a:r>
              <a:rPr lang="fr-FR" sz="2000" dirty="0" smtClean="0"/>
              <a:t>Soucieux </a:t>
            </a:r>
            <a:r>
              <a:rPr lang="fr-FR" sz="2000" dirty="0"/>
              <a:t>de l’avenir de notre métier et de notre terroir, nous nous sommes engagés depuis l’année 2019 dans la démarche Haute Valeur Environnementale ( HVE ) qui garantit de bonnes pratiques sur 4 axes principaux : biodiversité, fertilisation, protection sanitaire et gestion de </a:t>
            </a:r>
            <a:r>
              <a:rPr lang="fr-FR" sz="2000" dirty="0" smtClean="0"/>
              <a:t>l’eau.</a:t>
            </a:r>
          </a:p>
          <a:p>
            <a:pPr algn="just"/>
            <a:r>
              <a:rPr lang="fr-FR" sz="2000" dirty="0" smtClean="0">
                <a:latin typeface="Raleway Regular"/>
              </a:rPr>
              <a:t>Depuis le millésime 2022, nous pouvons également proposer une gamme de vins bio grâce à l’implication de 2 de nos viticulteurs.</a:t>
            </a:r>
            <a:endParaRPr lang="fr-FR" sz="2000" dirty="0">
              <a:latin typeface="Raleway Regular"/>
            </a:endParaRPr>
          </a:p>
          <a:p>
            <a:pPr algn="just"/>
            <a:endParaRPr lang="fr-FR" sz="2000" dirty="0" smtClean="0">
              <a:latin typeface="Raleway Regular"/>
            </a:endParaRPr>
          </a:p>
          <a:p>
            <a:pPr algn="just"/>
            <a:r>
              <a:rPr lang="fr-FR" sz="2000" dirty="0" smtClean="0">
                <a:latin typeface="Raleway Regular"/>
              </a:rPr>
              <a:t>Notre </a:t>
            </a:r>
            <a:r>
              <a:rPr lang="fr-FR" sz="2000" dirty="0">
                <a:latin typeface="Raleway Regular"/>
              </a:rPr>
              <a:t>situation géographique, au croisement du Languedoc Roussillon et de la Provence, nous permet de proposer </a:t>
            </a:r>
          </a:p>
          <a:p>
            <a:pPr algn="just"/>
            <a:r>
              <a:rPr lang="fr-FR" sz="2000" dirty="0">
                <a:latin typeface="Raleway Regular"/>
              </a:rPr>
              <a:t>une variété d’appellations : </a:t>
            </a:r>
          </a:p>
          <a:p>
            <a:pPr algn="just"/>
            <a:r>
              <a:rPr lang="fr-FR" sz="2000" dirty="0">
                <a:latin typeface="Raleway Regular"/>
              </a:rPr>
              <a:t>IGP Oc, AOP Costière de Nîmes, IGP Méditerranée, IGP Côteaux du Pont du Gard ou encore IGP Vin de Pays du Gard. </a:t>
            </a:r>
          </a:p>
          <a:p>
            <a:pPr algn="just"/>
            <a:endParaRPr lang="fr-FR" sz="2400" dirty="0">
              <a:latin typeface="Raleway Regular"/>
            </a:endParaRPr>
          </a:p>
        </p:txBody>
      </p:sp>
      <p:sp>
        <p:nvSpPr>
          <p:cNvPr id="72" name="Shape 72"/>
          <p:cNvSpPr/>
          <p:nvPr/>
        </p:nvSpPr>
        <p:spPr>
          <a:xfrm>
            <a:off x="12353301" y="5211882"/>
            <a:ext cx="2032001" cy="174626"/>
          </a:xfrm>
          <a:prstGeom prst="rect">
            <a:avLst/>
          </a:prstGeom>
          <a:solidFill>
            <a:srgbClr val="D6114A"/>
          </a:solidFill>
          <a:ln w="3175">
            <a:miter lim="400000"/>
          </a:ln>
        </p:spPr>
        <p:txBody>
          <a:bodyPr lIns="69979" tIns="69979" rIns="69979" bIns="69979" anchor="ctr"/>
          <a:lstStyle/>
          <a:p>
            <a:pPr lvl="0" algn="l">
              <a:defRPr sz="3200">
                <a:solidFill>
                  <a:srgbClr val="FFFFFF"/>
                </a:solidFill>
              </a:defRPr>
            </a:pPr>
            <a:endParaRPr/>
          </a:p>
        </p:txBody>
      </p:sp>
      <p:pic>
        <p:nvPicPr>
          <p:cNvPr id="5" name="Espace réservé pour une image  4">
            <a:extLst>
              <a:ext uri="{FF2B5EF4-FFF2-40B4-BE49-F238E27FC236}">
                <a16:creationId xmlns:a16="http://schemas.microsoft.com/office/drawing/2014/main" xmlns="" id="{F2B79F05-1E48-44F0-B9E2-EB59EECBF98E}"/>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r="50000" b="52623"/>
          <a:stretch/>
        </p:blipFill>
        <p:spPr>
          <a:xfrm>
            <a:off x="0" y="6834941"/>
            <a:ext cx="10893096" cy="6881059"/>
          </a:xfrm>
          <a:prstGeom prst="rect">
            <a:avLst/>
          </a:prstGeom>
          <a:solidFill>
            <a:srgbClr val="5A5A5B"/>
          </a:solidFill>
        </p:spPr>
      </p:pic>
      <p:pic>
        <p:nvPicPr>
          <p:cNvPr id="3" name="Image 2">
            <a:extLst>
              <a:ext uri="{FF2B5EF4-FFF2-40B4-BE49-F238E27FC236}">
                <a16:creationId xmlns:a16="http://schemas.microsoft.com/office/drawing/2014/main" xmlns="" id="{999F21B5-E71E-4E68-9ABF-6992CA5262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733"/>
            <a:ext cx="10893095" cy="7262063"/>
          </a:xfrm>
          <a:prstGeom prst="rect">
            <a:avLst/>
          </a:prstGeom>
        </p:spPr>
      </p:pic>
    </p:spTree>
    <p:extLst>
      <p:ext uri="{BB962C8B-B14F-4D97-AF65-F5344CB8AC3E}">
        <p14:creationId xmlns:p14="http://schemas.microsoft.com/office/powerpoint/2010/main" val="12294643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p:nvPr/>
        </p:nvSpPr>
        <p:spPr>
          <a:xfrm>
            <a:off x="12197040" y="1771298"/>
            <a:ext cx="9365647" cy="1692519"/>
          </a:xfrm>
          <a:prstGeom prst="rect">
            <a:avLst/>
          </a:prstGeom>
          <a:ln w="3175">
            <a:miter lim="400000"/>
          </a:ln>
          <a:extLst>
            <a:ext uri="{C572A759-6A51-4108-AA02-DFA0A04FC94B}">
              <ma14:wrappingTextBoxFlag xmlns:ma14="http://schemas.microsoft.com/office/mac/drawingml/2011/main" xmlns="" val="1"/>
            </a:ext>
          </a:extLst>
        </p:spPr>
        <p:txBody>
          <a:bodyPr lIns="69979" tIns="69979" rIns="69979" bIns="69979" anchor="ctr">
            <a:spAutoFit/>
          </a:bodyPr>
          <a:lstStyle/>
          <a:p>
            <a:pPr lvl="0" algn="l">
              <a:lnSpc>
                <a:spcPct val="90000"/>
              </a:lnSpc>
              <a:defRPr sz="1800"/>
            </a:pPr>
            <a:r>
              <a:rPr lang="fr-FR" sz="5600" b="1" u="sng" dirty="0">
                <a:latin typeface="Apple Garamond bold" panose="02000806080000020004" pitchFamily="2" charset="0"/>
                <a:ea typeface="TeX Gyre Adventor"/>
                <a:cs typeface="TeX Gyre Adventor"/>
                <a:sym typeface="TeX Gyre Adventor"/>
              </a:rPr>
              <a:t>Notre Cave : </a:t>
            </a:r>
            <a:r>
              <a:rPr lang="fr-FR" sz="5600" b="1" dirty="0">
                <a:latin typeface="Apple Garamond bold" panose="02000806080000020004" pitchFamily="2" charset="0"/>
                <a:ea typeface="TeX Gyre Adventor"/>
                <a:cs typeface="TeX Gyre Adventor"/>
                <a:sym typeface="TeX Gyre Adventor"/>
              </a:rPr>
              <a:t/>
            </a:r>
            <a:br>
              <a:rPr lang="fr-FR" sz="5600" b="1" dirty="0">
                <a:latin typeface="Apple Garamond bold" panose="02000806080000020004" pitchFamily="2" charset="0"/>
                <a:ea typeface="TeX Gyre Adventor"/>
                <a:cs typeface="TeX Gyre Adventor"/>
                <a:sym typeface="TeX Gyre Adventor"/>
              </a:rPr>
            </a:br>
            <a:r>
              <a:rPr lang="fr-FR" sz="5600" b="1" dirty="0">
                <a:latin typeface="Apple Garamond bold" panose="02000806080000020004" pitchFamily="2" charset="0"/>
                <a:ea typeface="TeX Gyre Adventor"/>
                <a:cs typeface="TeX Gyre Adventor"/>
                <a:sym typeface="TeX Gyre Adventor"/>
              </a:rPr>
              <a:t>Tradition et modernité</a:t>
            </a:r>
            <a:endParaRPr sz="5600" b="1" dirty="0">
              <a:latin typeface="Apple Garamond bold" panose="02000806080000020004" pitchFamily="2" charset="0"/>
              <a:ea typeface="TeX Gyre Adventor"/>
              <a:cs typeface="TeX Gyre Adventor"/>
              <a:sym typeface="TeX Gyre Adventor"/>
            </a:endParaRPr>
          </a:p>
        </p:txBody>
      </p:sp>
      <p:sp>
        <p:nvSpPr>
          <p:cNvPr id="69" name="Shape 69"/>
          <p:cNvSpPr/>
          <p:nvPr/>
        </p:nvSpPr>
        <p:spPr>
          <a:xfrm>
            <a:off x="12276569" y="5764519"/>
            <a:ext cx="9365648" cy="5909310"/>
          </a:xfrm>
          <a:prstGeom prst="rect">
            <a:avLst/>
          </a:prstGeom>
          <a:ln w="3175">
            <a:miter lim="400000"/>
          </a:ln>
          <a:extLst>
            <a:ext uri="{C572A759-6A51-4108-AA02-DFA0A04FC94B}">
              <ma14:wrappingTextBoxFlag xmlns:ma14="http://schemas.microsoft.com/office/mac/drawingml/2011/main" xmlns="" val="1"/>
            </a:ext>
          </a:extLst>
        </p:spPr>
        <p:txBody>
          <a:bodyPr lIns="0" tIns="0" rIns="0" bIns="0">
            <a:spAutoFit/>
          </a:bodyPr>
          <a:lstStyle/>
          <a:p>
            <a:pPr algn="just"/>
            <a:endParaRPr lang="fr-FR" sz="2400" dirty="0">
              <a:latin typeface="Raleway Regular"/>
            </a:endParaRPr>
          </a:p>
          <a:p>
            <a:pPr algn="just"/>
            <a:r>
              <a:rPr lang="fr-FR" sz="2400" dirty="0">
                <a:latin typeface="Raleway Regular"/>
              </a:rPr>
              <a:t>Nos équipements modernes permettent de garantir une constance dans la qualité de nos produits : </a:t>
            </a:r>
          </a:p>
          <a:p>
            <a:pPr algn="just"/>
            <a:r>
              <a:rPr lang="fr-FR" sz="2400" dirty="0">
                <a:latin typeface="Raleway Regular"/>
              </a:rPr>
              <a:t>• suivi du vignoble tout au long de l’année par notre technicien </a:t>
            </a:r>
          </a:p>
          <a:p>
            <a:pPr algn="just"/>
            <a:r>
              <a:rPr lang="fr-FR" sz="2400" dirty="0">
                <a:latin typeface="Raleway Regular"/>
              </a:rPr>
              <a:t>• apport du raisin soumis à un cahier des charges rigoureux. </a:t>
            </a:r>
          </a:p>
          <a:p>
            <a:pPr algn="just"/>
            <a:r>
              <a:rPr lang="fr-FR" sz="2400" dirty="0">
                <a:latin typeface="Raleway Regular"/>
              </a:rPr>
              <a:t>• égrappage total de la vendange </a:t>
            </a:r>
          </a:p>
          <a:p>
            <a:pPr algn="just"/>
            <a:r>
              <a:rPr lang="fr-FR" sz="2400" dirty="0">
                <a:latin typeface="Raleway Regular"/>
              </a:rPr>
              <a:t>• Pressoirs pneumatiques Bucher </a:t>
            </a:r>
          </a:p>
          <a:p>
            <a:pPr algn="just"/>
            <a:r>
              <a:rPr lang="fr-FR" sz="2400" dirty="0">
                <a:latin typeface="Raleway Regular"/>
              </a:rPr>
              <a:t>• flash détente qui nous permet d’extraire couleurs et tanins </a:t>
            </a:r>
          </a:p>
          <a:p>
            <a:pPr algn="just"/>
            <a:r>
              <a:rPr lang="fr-FR" sz="2400" dirty="0">
                <a:latin typeface="Raleway Regular"/>
              </a:rPr>
              <a:t>• </a:t>
            </a:r>
            <a:r>
              <a:rPr lang="fr-FR" sz="2400" dirty="0" err="1">
                <a:latin typeface="Raleway Regular"/>
              </a:rPr>
              <a:t>themo</a:t>
            </a:r>
            <a:r>
              <a:rPr lang="fr-FR" sz="2400" dirty="0">
                <a:latin typeface="Raleway Regular"/>
              </a:rPr>
              <a:t>-vinification </a:t>
            </a:r>
          </a:p>
          <a:p>
            <a:pPr algn="just"/>
            <a:r>
              <a:rPr lang="fr-FR" sz="2400" dirty="0">
                <a:latin typeface="Raleway Regular"/>
              </a:rPr>
              <a:t>• cuves béton revêtues et réfrigérées </a:t>
            </a:r>
          </a:p>
          <a:p>
            <a:pPr algn="just"/>
            <a:r>
              <a:rPr lang="fr-FR" sz="2400" dirty="0">
                <a:latin typeface="Raleway Regular"/>
              </a:rPr>
              <a:t>• filtre tangentiel </a:t>
            </a:r>
          </a:p>
          <a:p>
            <a:pPr algn="just"/>
            <a:r>
              <a:rPr lang="fr-FR" sz="2400" dirty="0">
                <a:latin typeface="Raleway Regular"/>
              </a:rPr>
              <a:t/>
            </a:r>
            <a:br>
              <a:rPr lang="fr-FR" sz="2400" dirty="0">
                <a:latin typeface="Raleway Regular"/>
              </a:rPr>
            </a:br>
            <a:r>
              <a:rPr lang="fr-FR" sz="2400" dirty="0">
                <a:latin typeface="Raleway Regular"/>
              </a:rPr>
              <a:t>Chaque année, nous continuons d’investir dans des équipements modernes ou dans la rénovation de nos installations. </a:t>
            </a:r>
          </a:p>
          <a:p>
            <a:pPr algn="just"/>
            <a:r>
              <a:rPr lang="fr-FR" sz="2400" dirty="0">
                <a:latin typeface="Raleway Regular"/>
              </a:rPr>
              <a:t>Cette politique nous permet de constamment évoluer et nous adapter au marché. </a:t>
            </a:r>
          </a:p>
        </p:txBody>
      </p:sp>
      <p:sp>
        <p:nvSpPr>
          <p:cNvPr id="72" name="Shape 72"/>
          <p:cNvSpPr/>
          <p:nvPr/>
        </p:nvSpPr>
        <p:spPr>
          <a:xfrm>
            <a:off x="12353301" y="4964661"/>
            <a:ext cx="2032001" cy="174626"/>
          </a:xfrm>
          <a:prstGeom prst="rect">
            <a:avLst/>
          </a:prstGeom>
          <a:solidFill>
            <a:srgbClr val="D6114A"/>
          </a:solidFill>
          <a:ln w="3175">
            <a:miter lim="400000"/>
          </a:ln>
        </p:spPr>
        <p:txBody>
          <a:bodyPr lIns="69979" tIns="69979" rIns="69979" bIns="69979" anchor="ctr"/>
          <a:lstStyle/>
          <a:p>
            <a:pPr lvl="0" algn="l">
              <a:defRPr sz="3200">
                <a:solidFill>
                  <a:srgbClr val="FFFFFF"/>
                </a:solidFill>
              </a:defRPr>
            </a:pPr>
            <a:endParaRPr/>
          </a:p>
        </p:txBody>
      </p:sp>
      <p:pic>
        <p:nvPicPr>
          <p:cNvPr id="5" name="Espace réservé pour une image  4">
            <a:extLst>
              <a:ext uri="{FF2B5EF4-FFF2-40B4-BE49-F238E27FC236}">
                <a16:creationId xmlns:a16="http://schemas.microsoft.com/office/drawing/2014/main" xmlns="" id="{F2B79F05-1E48-44F0-B9E2-EB59EECBF98E}"/>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34232" t="6163" r="16086"/>
          <a:stretch/>
        </p:blipFill>
        <p:spPr>
          <a:xfrm>
            <a:off x="0" y="0"/>
            <a:ext cx="10893096" cy="13716000"/>
          </a:xfrm>
          <a:prstGeom prst="rect">
            <a:avLst/>
          </a:prstGeom>
          <a:solidFill>
            <a:srgbClr val="5A5A5B"/>
          </a:solidFill>
        </p:spPr>
      </p:pic>
    </p:spTree>
    <p:extLst>
      <p:ext uri="{BB962C8B-B14F-4D97-AF65-F5344CB8AC3E}">
        <p14:creationId xmlns:p14="http://schemas.microsoft.com/office/powerpoint/2010/main" val="41303035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p:nvPr/>
        </p:nvSpPr>
        <p:spPr>
          <a:xfrm>
            <a:off x="12197040" y="1630622"/>
            <a:ext cx="9365647" cy="1692519"/>
          </a:xfrm>
          <a:prstGeom prst="rect">
            <a:avLst/>
          </a:prstGeom>
          <a:ln w="3175">
            <a:miter lim="400000"/>
          </a:ln>
          <a:extLst>
            <a:ext uri="{C572A759-6A51-4108-AA02-DFA0A04FC94B}">
              <ma14:wrappingTextBoxFlag xmlns:ma14="http://schemas.microsoft.com/office/mac/drawingml/2011/main" xmlns="" val="1"/>
            </a:ext>
          </a:extLst>
        </p:spPr>
        <p:txBody>
          <a:bodyPr lIns="69979" tIns="69979" rIns="69979" bIns="69979" anchor="ctr">
            <a:spAutoFit/>
          </a:bodyPr>
          <a:lstStyle/>
          <a:p>
            <a:pPr lvl="0" algn="l">
              <a:lnSpc>
                <a:spcPct val="90000"/>
              </a:lnSpc>
              <a:defRPr sz="1800"/>
            </a:pPr>
            <a:r>
              <a:rPr lang="fr-FR" sz="5600" b="1" u="sng" dirty="0">
                <a:latin typeface="Apple Garamond bold" panose="02000806080000020004" pitchFamily="2" charset="0"/>
                <a:ea typeface="TeX Gyre Adventor"/>
                <a:cs typeface="TeX Gyre Adventor"/>
                <a:sym typeface="TeX Gyre Adventor"/>
              </a:rPr>
              <a:t>Notre Production : </a:t>
            </a:r>
            <a:r>
              <a:rPr lang="fr-FR" sz="5600" b="1" dirty="0">
                <a:latin typeface="Apple Garamond bold" panose="02000806080000020004" pitchFamily="2" charset="0"/>
                <a:ea typeface="TeX Gyre Adventor"/>
                <a:cs typeface="TeX Gyre Adventor"/>
                <a:sym typeface="TeX Gyre Adventor"/>
              </a:rPr>
              <a:t/>
            </a:r>
            <a:br>
              <a:rPr lang="fr-FR" sz="5600" b="1" dirty="0">
                <a:latin typeface="Apple Garamond bold" panose="02000806080000020004" pitchFamily="2" charset="0"/>
                <a:ea typeface="TeX Gyre Adventor"/>
                <a:cs typeface="TeX Gyre Adventor"/>
                <a:sym typeface="TeX Gyre Adventor"/>
              </a:rPr>
            </a:br>
            <a:r>
              <a:rPr lang="fr-FR" sz="5600" b="1" dirty="0">
                <a:latin typeface="Apple Garamond bold" panose="02000806080000020004" pitchFamily="2" charset="0"/>
                <a:ea typeface="TeX Gyre Adventor"/>
                <a:cs typeface="TeX Gyre Adventor"/>
                <a:sym typeface="TeX Gyre Adventor"/>
              </a:rPr>
              <a:t>La qualité reste notre priorité</a:t>
            </a:r>
            <a:endParaRPr sz="5600" b="1" dirty="0">
              <a:latin typeface="Apple Garamond bold" panose="02000806080000020004" pitchFamily="2" charset="0"/>
              <a:ea typeface="TeX Gyre Adventor"/>
              <a:cs typeface="TeX Gyre Adventor"/>
              <a:sym typeface="TeX Gyre Adventor"/>
            </a:endParaRPr>
          </a:p>
        </p:txBody>
      </p:sp>
      <p:sp>
        <p:nvSpPr>
          <p:cNvPr id="69" name="Shape 69"/>
          <p:cNvSpPr/>
          <p:nvPr/>
        </p:nvSpPr>
        <p:spPr>
          <a:xfrm>
            <a:off x="12276569" y="5623843"/>
            <a:ext cx="9365648" cy="7017306"/>
          </a:xfrm>
          <a:prstGeom prst="rect">
            <a:avLst/>
          </a:prstGeom>
          <a:ln w="3175">
            <a:miter lim="400000"/>
          </a:ln>
          <a:extLst>
            <a:ext uri="{C572A759-6A51-4108-AA02-DFA0A04FC94B}">
              <ma14:wrappingTextBoxFlag xmlns:ma14="http://schemas.microsoft.com/office/mac/drawingml/2011/main" xmlns="" val="1"/>
            </a:ext>
          </a:extLst>
        </p:spPr>
        <p:txBody>
          <a:bodyPr lIns="0" tIns="0" rIns="0" bIns="0">
            <a:spAutoFit/>
          </a:bodyPr>
          <a:lstStyle/>
          <a:p>
            <a:pPr algn="just"/>
            <a:endParaRPr lang="fr-FR" sz="2400" dirty="0">
              <a:latin typeface="Raleway Regular"/>
            </a:endParaRPr>
          </a:p>
          <a:p>
            <a:pPr algn="just"/>
            <a:r>
              <a:rPr lang="fr-FR" sz="2400" dirty="0">
                <a:latin typeface="Raleway Regular"/>
              </a:rPr>
              <a:t>Nous mettons tous les atouts de notre côté pour obtenir les meilleures qualités : </a:t>
            </a:r>
          </a:p>
          <a:p>
            <a:pPr algn="just"/>
            <a:r>
              <a:rPr lang="fr-FR" sz="2400" dirty="0">
                <a:latin typeface="Raleway Regular"/>
              </a:rPr>
              <a:t>•  Un suivi de la vigne tout au long de l’année par notre technicien </a:t>
            </a:r>
          </a:p>
          <a:p>
            <a:pPr algn="just"/>
            <a:r>
              <a:rPr lang="fr-FR" sz="2400" dirty="0">
                <a:latin typeface="Raleway Regular"/>
              </a:rPr>
              <a:t>•  Des équipements modernes </a:t>
            </a:r>
          </a:p>
          <a:p>
            <a:pPr algn="just"/>
            <a:r>
              <a:rPr lang="fr-FR" sz="2400" dirty="0">
                <a:latin typeface="Raleway Regular"/>
              </a:rPr>
              <a:t>• Notre </a:t>
            </a:r>
            <a:r>
              <a:rPr lang="fr-FR" sz="2400" dirty="0" err="1">
                <a:latin typeface="Raleway Regular"/>
              </a:rPr>
              <a:t>oenologue</a:t>
            </a:r>
            <a:r>
              <a:rPr lang="fr-FR" sz="2400" dirty="0">
                <a:latin typeface="Raleway Regular"/>
              </a:rPr>
              <a:t> est épaulé pour le suivi des vendanges et des vinifications par deux laboratoires extérieurs </a:t>
            </a:r>
          </a:p>
          <a:p>
            <a:pPr algn="just"/>
            <a:r>
              <a:rPr lang="fr-FR" sz="2400" dirty="0">
                <a:latin typeface="Raleway Regular"/>
              </a:rPr>
              <a:t>• Pour les mises en bouteilles et les conditionnements en Bag In Box, nous faisons appel à des camions d’embouteillage mobiles qui nous permettent une gestion optimale des stocks. </a:t>
            </a:r>
          </a:p>
          <a:p>
            <a:pPr algn="just"/>
            <a:endParaRPr lang="fr-FR" sz="2400" dirty="0">
              <a:latin typeface="Raleway Regular"/>
            </a:endParaRPr>
          </a:p>
          <a:p>
            <a:pPr algn="just"/>
            <a:r>
              <a:rPr lang="fr-FR" sz="2400" dirty="0">
                <a:latin typeface="Raleway Regular"/>
              </a:rPr>
              <a:t>•  Notre production atteint 40 000 hectolitres annuels. </a:t>
            </a:r>
          </a:p>
          <a:p>
            <a:pPr algn="just"/>
            <a:r>
              <a:rPr lang="fr-FR" sz="2400" dirty="0">
                <a:latin typeface="Raleway Regular"/>
              </a:rPr>
              <a:t>• Nous sélectionnons les meilleures qualités pour nos vins en bouteilles et bag in box. </a:t>
            </a:r>
          </a:p>
          <a:p>
            <a:pPr algn="just"/>
            <a:r>
              <a:rPr lang="fr-FR" sz="2400" dirty="0">
                <a:latin typeface="Raleway Regular"/>
              </a:rPr>
              <a:t>•  Le vin en vrac est vendu en citerne aux maisons de négoce avec lesquelles nous entretenons des relations pérennes. </a:t>
            </a:r>
          </a:p>
          <a:p>
            <a:pPr algn="just"/>
            <a:r>
              <a:rPr lang="fr-FR" sz="2400" dirty="0">
                <a:latin typeface="Raleway Regular"/>
              </a:rPr>
              <a:t>• Chaque année nos qualités sont récompensées aux concours </a:t>
            </a:r>
            <a:r>
              <a:rPr lang="fr-FR" sz="2400" dirty="0" smtClean="0">
                <a:latin typeface="Raleway Regular"/>
              </a:rPr>
              <a:t>officiels : 8 Médailles en 2022, 5 en 2021, 3 Médailles en 2020</a:t>
            </a:r>
            <a:r>
              <a:rPr lang="fr-FR" sz="2400" dirty="0">
                <a:latin typeface="Raleway Regular"/>
              </a:rPr>
              <a:t>.</a:t>
            </a:r>
          </a:p>
          <a:p>
            <a:pPr algn="just"/>
            <a:endParaRPr lang="fr-FR" sz="2400" dirty="0">
              <a:latin typeface="Raleway Regular"/>
            </a:endParaRPr>
          </a:p>
        </p:txBody>
      </p:sp>
      <p:sp>
        <p:nvSpPr>
          <p:cNvPr id="72" name="Shape 72"/>
          <p:cNvSpPr/>
          <p:nvPr/>
        </p:nvSpPr>
        <p:spPr>
          <a:xfrm>
            <a:off x="12353301" y="4823985"/>
            <a:ext cx="2032001" cy="174626"/>
          </a:xfrm>
          <a:prstGeom prst="rect">
            <a:avLst/>
          </a:prstGeom>
          <a:solidFill>
            <a:srgbClr val="D6114A"/>
          </a:solidFill>
          <a:ln w="3175">
            <a:miter lim="400000"/>
          </a:ln>
        </p:spPr>
        <p:txBody>
          <a:bodyPr lIns="69979" tIns="69979" rIns="69979" bIns="69979" anchor="ctr"/>
          <a:lstStyle/>
          <a:p>
            <a:pPr lvl="0" algn="l">
              <a:defRPr sz="3200">
                <a:solidFill>
                  <a:srgbClr val="FFFFFF"/>
                </a:solidFill>
              </a:defRPr>
            </a:pPr>
            <a:endParaRPr/>
          </a:p>
        </p:txBody>
      </p:sp>
      <p:pic>
        <p:nvPicPr>
          <p:cNvPr id="5" name="Espace réservé pour une image  4">
            <a:extLst>
              <a:ext uri="{FF2B5EF4-FFF2-40B4-BE49-F238E27FC236}">
                <a16:creationId xmlns:a16="http://schemas.microsoft.com/office/drawing/2014/main" xmlns="" id="{F2B79F05-1E48-44F0-B9E2-EB59EECBF98E}"/>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34232" r="16086"/>
          <a:stretch/>
        </p:blipFill>
        <p:spPr>
          <a:xfrm>
            <a:off x="0" y="0"/>
            <a:ext cx="10221686" cy="13716000"/>
          </a:xfrm>
          <a:prstGeom prst="rect">
            <a:avLst/>
          </a:prstGeom>
          <a:solidFill>
            <a:srgbClr val="5A5A5B"/>
          </a:solidFill>
        </p:spPr>
      </p:pic>
      <p:pic>
        <p:nvPicPr>
          <p:cNvPr id="3" name="Image 2">
            <a:extLst>
              <a:ext uri="{FF2B5EF4-FFF2-40B4-BE49-F238E27FC236}">
                <a16:creationId xmlns:a16="http://schemas.microsoft.com/office/drawing/2014/main" xmlns="" id="{C5DF9AAE-594B-408E-A20A-6F6A2C598B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317" b="6163"/>
          <a:stretch/>
        </p:blipFill>
        <p:spPr>
          <a:xfrm>
            <a:off x="0" y="0"/>
            <a:ext cx="10893096" cy="13716000"/>
          </a:xfrm>
          <a:prstGeom prst="rect">
            <a:avLst/>
          </a:prstGeom>
        </p:spPr>
      </p:pic>
    </p:spTree>
    <p:extLst>
      <p:ext uri="{BB962C8B-B14F-4D97-AF65-F5344CB8AC3E}">
        <p14:creationId xmlns:p14="http://schemas.microsoft.com/office/powerpoint/2010/main" val="9197527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6114A"/>
        </a:solidFill>
        <a:effectLst/>
      </p:bgPr>
    </p:bg>
    <p:spTree>
      <p:nvGrpSpPr>
        <p:cNvPr id="1" name=""/>
        <p:cNvGrpSpPr/>
        <p:nvPr/>
      </p:nvGrpSpPr>
      <p:grpSpPr>
        <a:xfrm>
          <a:off x="0" y="0"/>
          <a:ext cx="0" cy="0"/>
          <a:chOff x="0" y="0"/>
          <a:chExt cx="0" cy="0"/>
        </a:xfrm>
      </p:grpSpPr>
      <p:sp>
        <p:nvSpPr>
          <p:cNvPr id="9" name="Shape 67">
            <a:extLst>
              <a:ext uri="{FF2B5EF4-FFF2-40B4-BE49-F238E27FC236}">
                <a16:creationId xmlns:a16="http://schemas.microsoft.com/office/drawing/2014/main" xmlns="" id="{D974F03A-CE9D-40A0-BD00-1900696CEFC3}"/>
              </a:ext>
            </a:extLst>
          </p:cNvPr>
          <p:cNvSpPr/>
          <p:nvPr/>
        </p:nvSpPr>
        <p:spPr>
          <a:xfrm>
            <a:off x="15673344" y="5817841"/>
            <a:ext cx="6940471" cy="2080317"/>
          </a:xfrm>
          <a:prstGeom prst="rect">
            <a:avLst/>
          </a:prstGeom>
          <a:solidFill>
            <a:srgbClr val="D6114A"/>
          </a:solidFill>
          <a:ln w="3175">
            <a:miter lim="400000"/>
          </a:ln>
          <a:extLst>
            <a:ext uri="{C572A759-6A51-4108-AA02-DFA0A04FC94B}">
              <ma14:wrappingTextBoxFlag xmlns:ma14="http://schemas.microsoft.com/office/mac/drawingml/2011/main" xmlns="" val="1"/>
            </a:ext>
          </a:extLst>
        </p:spPr>
        <p:txBody>
          <a:bodyPr wrap="square" lIns="69979" tIns="69979" rIns="69979" bIns="69979" anchor="ctr">
            <a:spAutoFit/>
          </a:bodyPr>
          <a:lstStyle/>
          <a:p>
            <a:pPr lvl="0" algn="l">
              <a:lnSpc>
                <a:spcPct val="90000"/>
              </a:lnSpc>
              <a:defRPr sz="1800"/>
            </a:pPr>
            <a:r>
              <a:rPr lang="fr-FR" sz="7000" b="1" dirty="0">
                <a:solidFill>
                  <a:schemeClr val="bg1"/>
                </a:solidFill>
                <a:latin typeface="Apple Garamond bold" panose="02000806080000020004" pitchFamily="2" charset="0"/>
                <a:ea typeface="TeX Gyre Adventor"/>
                <a:cs typeface="TeX Gyre Adventor"/>
                <a:sym typeface="TeX Gyre Adventor"/>
              </a:rPr>
              <a:t>Nos vins:</a:t>
            </a:r>
          </a:p>
          <a:p>
            <a:pPr lvl="0" algn="l">
              <a:lnSpc>
                <a:spcPct val="90000"/>
              </a:lnSpc>
              <a:defRPr sz="1800"/>
            </a:pPr>
            <a:r>
              <a:rPr lang="fr-FR" sz="7000" b="1" dirty="0">
                <a:solidFill>
                  <a:schemeClr val="bg1"/>
                </a:solidFill>
                <a:latin typeface="Apple Garamond bold" panose="02000806080000020004" pitchFamily="2" charset="0"/>
                <a:ea typeface="TeX Gyre Adventor"/>
                <a:cs typeface="TeX Gyre Adventor"/>
                <a:sym typeface="TeX Gyre Adventor"/>
              </a:rPr>
              <a:t>le plaisir avant tout</a:t>
            </a:r>
            <a:endParaRPr sz="7000" b="1" dirty="0">
              <a:solidFill>
                <a:schemeClr val="bg1"/>
              </a:solidFill>
              <a:latin typeface="Apple Garamond bold" panose="02000806080000020004" pitchFamily="2" charset="0"/>
              <a:ea typeface="TeX Gyre Adventor"/>
              <a:cs typeface="TeX Gyre Adventor"/>
              <a:sym typeface="TeX Gyre Adventor"/>
            </a:endParaRPr>
          </a:p>
        </p:txBody>
      </p:sp>
      <p:pic>
        <p:nvPicPr>
          <p:cNvPr id="16" name="Image 15">
            <a:extLst>
              <a:ext uri="{FF2B5EF4-FFF2-40B4-BE49-F238E27FC236}">
                <a16:creationId xmlns:a16="http://schemas.microsoft.com/office/drawing/2014/main" xmlns="" id="{CD6420EF-23DD-4A94-9F9F-A039AEBF2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0244"/>
            <a:ext cx="14096028" cy="12115511"/>
          </a:xfrm>
          <a:prstGeom prst="rect">
            <a:avLst/>
          </a:prstGeom>
        </p:spPr>
      </p:pic>
    </p:spTree>
    <p:extLst>
      <p:ext uri="{BB962C8B-B14F-4D97-AF65-F5344CB8AC3E}">
        <p14:creationId xmlns:p14="http://schemas.microsoft.com/office/powerpoint/2010/main" val="422236498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icture Placeholder 2"/>
          <p:cNvSpPr>
            <a:spLocks noGrp="1"/>
          </p:cNvSpPr>
          <p:nvPr>
            <p:ph type="pic" sz="quarter" idx="12"/>
          </p:nvPr>
        </p:nvSpPr>
        <p:spPr>
          <a:xfrm>
            <a:off x="1639899" y="1302571"/>
            <a:ext cx="6714749" cy="5600480"/>
          </a:xfrm>
          <a:prstGeom prst="roundRect">
            <a:avLst>
              <a:gd name="adj" fmla="val 1539"/>
            </a:avLst>
          </a:prstGeom>
          <a:solidFill>
            <a:schemeClr val="tx1">
              <a:lumMod val="85000"/>
              <a:lumOff val="15000"/>
            </a:schemeClr>
          </a:solidFill>
        </p:spPr>
        <p:txBody>
          <a:bodyPr/>
          <a:lstStyle/>
          <a:p>
            <a:endParaRPr lang="en-US" sz="100"/>
          </a:p>
        </p:txBody>
      </p:sp>
      <p:sp>
        <p:nvSpPr>
          <p:cNvPr id="17" name="Picture Placeholder 2"/>
          <p:cNvSpPr>
            <a:spLocks noGrp="1"/>
          </p:cNvSpPr>
          <p:nvPr>
            <p:ph type="pic" sz="quarter" idx="12"/>
          </p:nvPr>
        </p:nvSpPr>
        <p:spPr>
          <a:xfrm>
            <a:off x="8766310" y="1302571"/>
            <a:ext cx="6714749" cy="5600480"/>
          </a:xfrm>
          <a:prstGeom prst="roundRect">
            <a:avLst>
              <a:gd name="adj" fmla="val 1539"/>
            </a:avLst>
          </a:prstGeom>
          <a:solidFill>
            <a:schemeClr val="tx1">
              <a:lumMod val="85000"/>
              <a:lumOff val="15000"/>
            </a:schemeClr>
          </a:solidFill>
        </p:spPr>
        <p:txBody>
          <a:bodyPr/>
          <a:lstStyle/>
          <a:p>
            <a:endParaRPr lang="en-US" sz="100"/>
          </a:p>
        </p:txBody>
      </p:sp>
      <p:sp>
        <p:nvSpPr>
          <p:cNvPr id="18" name="Picture Placeholder 2"/>
          <p:cNvSpPr>
            <a:spLocks noGrp="1"/>
          </p:cNvSpPr>
          <p:nvPr>
            <p:ph type="pic" sz="quarter" idx="12"/>
          </p:nvPr>
        </p:nvSpPr>
        <p:spPr>
          <a:xfrm>
            <a:off x="15934812" y="1302571"/>
            <a:ext cx="6714749" cy="5600480"/>
          </a:xfrm>
          <a:prstGeom prst="roundRect">
            <a:avLst>
              <a:gd name="adj" fmla="val 1539"/>
            </a:avLst>
          </a:prstGeom>
          <a:solidFill>
            <a:schemeClr val="tx1">
              <a:lumMod val="85000"/>
              <a:lumOff val="15000"/>
            </a:schemeClr>
          </a:solidFill>
        </p:spPr>
        <p:txBody>
          <a:bodyPr/>
          <a:lstStyle/>
          <a:p>
            <a:endParaRPr lang="en-US" sz="100"/>
          </a:p>
        </p:txBody>
      </p:sp>
      <p:pic>
        <p:nvPicPr>
          <p:cNvPr id="19" name="Image 18">
            <a:extLst>
              <a:ext uri="{FF2B5EF4-FFF2-40B4-BE49-F238E27FC236}">
                <a16:creationId xmlns:a16="http://schemas.microsoft.com/office/drawing/2014/main" xmlns="" id="{277267C8-950A-40CA-AAD2-8EAA6334E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899" y="2113249"/>
            <a:ext cx="21009662" cy="4768930"/>
          </a:xfrm>
          <a:prstGeom prst="rect">
            <a:avLst/>
          </a:prstGeom>
        </p:spPr>
      </p:pic>
      <p:sp>
        <p:nvSpPr>
          <p:cNvPr id="56" name="Shape 56"/>
          <p:cNvSpPr/>
          <p:nvPr/>
        </p:nvSpPr>
        <p:spPr>
          <a:xfrm>
            <a:off x="15954827" y="9648510"/>
            <a:ext cx="6811964" cy="3311548"/>
          </a:xfrm>
          <a:prstGeom prst="rect">
            <a:avLst/>
          </a:prstGeom>
          <a:ln w="3175">
            <a:miter lim="400000"/>
          </a:ln>
          <a:extLst>
            <a:ext uri="{C572A759-6A51-4108-AA02-DFA0A04FC94B}">
              <ma14:wrappingTextBoxFlag xmlns:ma14="http://schemas.microsoft.com/office/mac/drawingml/2011/main" xmlns="" val="1"/>
            </a:ext>
          </a:extLst>
        </p:spPr>
        <p:txBody>
          <a:bodyPr lIns="0" tIns="0" rIns="0" bIns="0">
            <a:spAutoFit/>
          </a:bodyPr>
          <a:lstStyle>
            <a:lvl1pPr algn="l">
              <a:lnSpc>
                <a:spcPct val="130000"/>
              </a:lnSpc>
              <a:defRPr sz="2400">
                <a:solidFill>
                  <a:srgbClr val="969C9C"/>
                </a:solidFill>
                <a:latin typeface="Raleway Regular"/>
                <a:ea typeface="Raleway Regular"/>
                <a:cs typeface="Raleway Regular"/>
                <a:sym typeface="Raleway Regular"/>
              </a:defRPr>
            </a:lvl1pPr>
          </a:lstStyle>
          <a:p>
            <a:pPr algn="just"/>
            <a:r>
              <a:rPr lang="fr-FR" dirty="0"/>
              <a:t>Sol typique des Costières de </a:t>
            </a:r>
            <a:r>
              <a:rPr lang="fr-FR" dirty="0" err="1"/>
              <a:t>Nimes</a:t>
            </a:r>
            <a:r>
              <a:rPr lang="fr-FR" dirty="0"/>
              <a:t> appelé ‘</a:t>
            </a:r>
            <a:r>
              <a:rPr lang="fr-FR" dirty="0" err="1"/>
              <a:t>gress</a:t>
            </a:r>
            <a:r>
              <a:rPr lang="fr-FR" dirty="0"/>
              <a:t>’ composé de galets roulés sur couches d’argile. Assemblage de Syrah et Grenache. La robe est intense à reflets rubis. Le nez est épicé est développe des arômes de fruits rouges confiturés. La bouche est onctueuse et élégante avec une finale </a:t>
            </a:r>
            <a:r>
              <a:rPr lang="fr-FR" dirty="0" err="1"/>
              <a:t>kirschée</a:t>
            </a:r>
            <a:r>
              <a:rPr lang="fr-FR" dirty="0"/>
              <a:t>. </a:t>
            </a:r>
            <a:endParaRPr lang="fr-FR" sz="1100" dirty="0"/>
          </a:p>
        </p:txBody>
      </p:sp>
      <p:sp>
        <p:nvSpPr>
          <p:cNvPr id="58" name="Shape 58"/>
          <p:cNvSpPr/>
          <p:nvPr/>
        </p:nvSpPr>
        <p:spPr>
          <a:xfrm>
            <a:off x="8767726" y="9648510"/>
            <a:ext cx="6811963" cy="2400657"/>
          </a:xfrm>
          <a:prstGeom prst="rect">
            <a:avLst/>
          </a:prstGeom>
          <a:ln w="3175">
            <a:miter lim="400000"/>
          </a:ln>
          <a:extLst>
            <a:ext uri="{C572A759-6A51-4108-AA02-DFA0A04FC94B}">
              <ma14:wrappingTextBoxFlag xmlns:ma14="http://schemas.microsoft.com/office/mac/drawingml/2011/main" xmlns="" val="1"/>
            </a:ext>
          </a:extLst>
        </p:spPr>
        <p:txBody>
          <a:bodyPr lIns="0" tIns="0" rIns="0" bIns="0">
            <a:spAutoFit/>
          </a:bodyPr>
          <a:lstStyle>
            <a:lvl1pPr algn="l">
              <a:lnSpc>
                <a:spcPct val="130000"/>
              </a:lnSpc>
              <a:defRPr sz="2400">
                <a:solidFill>
                  <a:srgbClr val="969C9C"/>
                </a:solidFill>
                <a:latin typeface="Raleway Regular"/>
                <a:ea typeface="Raleway Regular"/>
                <a:cs typeface="Raleway Regular"/>
                <a:sym typeface="Raleway Regular"/>
              </a:defRPr>
            </a:lvl1pPr>
          </a:lstStyle>
          <a:p>
            <a:pPr algn="just"/>
            <a:r>
              <a:rPr lang="fr-FR" dirty="0"/>
              <a:t>Notre ‘Cuvée 14’ est le fleuron de notre gamme. </a:t>
            </a:r>
            <a:r>
              <a:rPr lang="fr-FR"/>
              <a:t>Elle </a:t>
            </a:r>
            <a:r>
              <a:rPr lang="fr-FR" smtClean="0"/>
              <a:t>porte </a:t>
            </a:r>
            <a:r>
              <a:rPr lang="fr-FR" dirty="0"/>
              <a:t>le nombre 14 en référence à 1914, date de création de notre Cave Coopérative. Cette cuvée est un assemblage de Cabernet Sauvignon et Merlot finement boisé. </a:t>
            </a:r>
            <a:endParaRPr lang="fr-FR" sz="1100" dirty="0"/>
          </a:p>
        </p:txBody>
      </p:sp>
      <p:sp>
        <p:nvSpPr>
          <p:cNvPr id="60" name="Shape 60"/>
          <p:cNvSpPr/>
          <p:nvPr/>
        </p:nvSpPr>
        <p:spPr>
          <a:xfrm>
            <a:off x="1580624" y="9648510"/>
            <a:ext cx="6811963" cy="3311548"/>
          </a:xfrm>
          <a:prstGeom prst="rect">
            <a:avLst/>
          </a:prstGeom>
          <a:ln w="3175">
            <a:miter lim="400000"/>
          </a:ln>
          <a:extLst>
            <a:ext uri="{C572A759-6A51-4108-AA02-DFA0A04FC94B}">
              <ma14:wrappingTextBoxFlag xmlns:ma14="http://schemas.microsoft.com/office/mac/drawingml/2011/main" xmlns="" val="1"/>
            </a:ext>
          </a:extLst>
        </p:spPr>
        <p:txBody>
          <a:bodyPr lIns="0" tIns="0" rIns="0" bIns="0">
            <a:spAutoFit/>
          </a:bodyPr>
          <a:lstStyle>
            <a:lvl1pPr algn="l">
              <a:lnSpc>
                <a:spcPct val="130000"/>
              </a:lnSpc>
              <a:defRPr sz="2400">
                <a:solidFill>
                  <a:srgbClr val="969C9C"/>
                </a:solidFill>
                <a:latin typeface="Raleway Regular"/>
                <a:ea typeface="Raleway Regular"/>
                <a:cs typeface="Raleway Regular"/>
                <a:sym typeface="Raleway Regular"/>
              </a:defRPr>
            </a:lvl1pPr>
          </a:lstStyle>
          <a:p>
            <a:pPr algn="just"/>
            <a:r>
              <a:rPr lang="fr-FR" dirty="0"/>
              <a:t>Firmament est le dernier né de notre gamme. Vendanges manuelles sur parcelles sélectionnées, vinification en macération carbonique pour le Merlot et vinification traditionnelle pour le cabernet sauvignon issu de vieilles vignes. Ce vin, puissant et concentré, vous fera connaître le Firmament !</a:t>
            </a:r>
            <a:endParaRPr lang="fr-FR" sz="1100" dirty="0"/>
          </a:p>
        </p:txBody>
      </p:sp>
      <p:sp>
        <p:nvSpPr>
          <p:cNvPr id="61" name="Shape 61"/>
          <p:cNvSpPr/>
          <p:nvPr/>
        </p:nvSpPr>
        <p:spPr>
          <a:xfrm>
            <a:off x="1549705" y="7253552"/>
            <a:ext cx="3538088" cy="916922"/>
          </a:xfrm>
          <a:prstGeom prst="rect">
            <a:avLst/>
          </a:prstGeom>
          <a:ln w="3175">
            <a:miter lim="400000"/>
          </a:ln>
          <a:extLst>
            <a:ext uri="{C572A759-6A51-4108-AA02-DFA0A04FC94B}">
              <ma14:wrappingTextBoxFlag xmlns:ma14="http://schemas.microsoft.com/office/mac/drawingml/2011/main" xmlns="" val="1"/>
            </a:ext>
          </a:extLst>
        </p:spPr>
        <p:txBody>
          <a:bodyPr wrap="none" lIns="69979" tIns="69979" rIns="69979" bIns="69979" anchor="ctr">
            <a:spAutoFit/>
          </a:bodyPr>
          <a:lstStyle>
            <a:lvl1pPr algn="l">
              <a:lnSpc>
                <a:spcPct val="90000"/>
              </a:lnSpc>
              <a:defRPr sz="8400">
                <a:solidFill>
                  <a:srgbClr val="7693A0"/>
                </a:solidFill>
                <a:latin typeface="TeX Gyre Adventor"/>
                <a:ea typeface="TeX Gyre Adventor"/>
                <a:cs typeface="TeX Gyre Adventor"/>
                <a:sym typeface="TeX Gyre Adventor"/>
              </a:defRPr>
            </a:lvl1pPr>
          </a:lstStyle>
          <a:p>
            <a:pPr lvl="0">
              <a:defRPr sz="1800">
                <a:solidFill>
                  <a:srgbClr val="000000"/>
                </a:solidFill>
              </a:defRPr>
            </a:pPr>
            <a:r>
              <a:rPr lang="fr-FR" sz="5600" b="1" dirty="0">
                <a:latin typeface="Apple Garamond bold" panose="02000806080000020004" pitchFamily="2" charset="0"/>
              </a:rPr>
              <a:t>FIRMAMENT</a:t>
            </a:r>
            <a:endParaRPr sz="5600" dirty="0">
              <a:solidFill>
                <a:srgbClr val="7693A0"/>
              </a:solidFill>
            </a:endParaRPr>
          </a:p>
        </p:txBody>
      </p:sp>
      <p:sp>
        <p:nvSpPr>
          <p:cNvPr id="62" name="Shape 62"/>
          <p:cNvSpPr/>
          <p:nvPr/>
        </p:nvSpPr>
        <p:spPr>
          <a:xfrm>
            <a:off x="8708512" y="7253552"/>
            <a:ext cx="5046514" cy="916922"/>
          </a:xfrm>
          <a:prstGeom prst="rect">
            <a:avLst/>
          </a:prstGeom>
          <a:ln w="3175">
            <a:miter lim="400000"/>
          </a:ln>
          <a:extLst>
            <a:ext uri="{C572A759-6A51-4108-AA02-DFA0A04FC94B}">
              <ma14:wrappingTextBoxFlag xmlns:ma14="http://schemas.microsoft.com/office/mac/drawingml/2011/main" xmlns="" val="1"/>
            </a:ext>
          </a:extLst>
        </p:spPr>
        <p:txBody>
          <a:bodyPr wrap="none" lIns="69979" tIns="69979" rIns="69979" bIns="69979" anchor="ctr">
            <a:spAutoFit/>
          </a:bodyPr>
          <a:lstStyle>
            <a:lvl1pPr algn="l">
              <a:lnSpc>
                <a:spcPct val="90000"/>
              </a:lnSpc>
              <a:defRPr sz="8400">
                <a:solidFill>
                  <a:srgbClr val="7693A0"/>
                </a:solidFill>
                <a:latin typeface="TeX Gyre Adventor"/>
                <a:ea typeface="TeX Gyre Adventor"/>
                <a:cs typeface="TeX Gyre Adventor"/>
                <a:sym typeface="TeX Gyre Adventor"/>
              </a:defRPr>
            </a:lvl1pPr>
          </a:lstStyle>
          <a:p>
            <a:pPr lvl="0">
              <a:defRPr sz="1800" b="0"/>
            </a:pPr>
            <a:r>
              <a:rPr lang="fr-FR" sz="5600" b="1" dirty="0">
                <a:solidFill>
                  <a:schemeClr val="tx1"/>
                </a:solidFill>
                <a:latin typeface="Apple Garamond bold" panose="02000806080000020004" pitchFamily="2" charset="0"/>
              </a:rPr>
              <a:t>CUVEE 14 IGP OC</a:t>
            </a:r>
          </a:p>
        </p:txBody>
      </p:sp>
      <p:sp>
        <p:nvSpPr>
          <p:cNvPr id="63" name="Shape 63"/>
          <p:cNvSpPr/>
          <p:nvPr/>
        </p:nvSpPr>
        <p:spPr>
          <a:xfrm>
            <a:off x="15892719" y="7253552"/>
            <a:ext cx="5157121" cy="1332420"/>
          </a:xfrm>
          <a:prstGeom prst="rect">
            <a:avLst/>
          </a:prstGeom>
          <a:ln w="3175">
            <a:miter lim="400000"/>
          </a:ln>
          <a:extLst>
            <a:ext uri="{C572A759-6A51-4108-AA02-DFA0A04FC94B}">
              <ma14:wrappingTextBoxFlag xmlns:ma14="http://schemas.microsoft.com/office/mac/drawingml/2011/main" xmlns="" val="1"/>
            </a:ext>
          </a:extLst>
        </p:spPr>
        <p:txBody>
          <a:bodyPr wrap="none" lIns="69979" tIns="69979" rIns="69979" bIns="69979" anchor="ctr">
            <a:spAutoFit/>
          </a:bodyPr>
          <a:lstStyle>
            <a:lvl1pPr algn="l">
              <a:lnSpc>
                <a:spcPct val="90000"/>
              </a:lnSpc>
              <a:defRPr sz="8400">
                <a:solidFill>
                  <a:srgbClr val="7693A0"/>
                </a:solidFill>
                <a:latin typeface="TeX Gyre Adventor"/>
                <a:ea typeface="TeX Gyre Adventor"/>
                <a:cs typeface="TeX Gyre Adventor"/>
                <a:sym typeface="TeX Gyre Adventor"/>
              </a:defRPr>
            </a:lvl1pPr>
          </a:lstStyle>
          <a:p>
            <a:pPr lvl="0">
              <a:defRPr sz="1800" b="0" spc="0">
                <a:solidFill>
                  <a:srgbClr val="000000"/>
                </a:solidFill>
              </a:defRPr>
            </a:pPr>
            <a:r>
              <a:rPr lang="fr-FR" sz="5600" b="1" dirty="0">
                <a:solidFill>
                  <a:schemeClr val="tx1"/>
                </a:solidFill>
                <a:latin typeface="Apple Garamond bold" panose="02000806080000020004" pitchFamily="2" charset="0"/>
              </a:rPr>
              <a:t>LES EPARPILLEES </a:t>
            </a:r>
            <a:br>
              <a:rPr lang="fr-FR" sz="5600" b="1" dirty="0">
                <a:solidFill>
                  <a:schemeClr val="tx1"/>
                </a:solidFill>
                <a:latin typeface="Apple Garamond bold" panose="02000806080000020004" pitchFamily="2" charset="0"/>
              </a:rPr>
            </a:br>
            <a:r>
              <a:rPr lang="fr-FR" sz="3000" spc="300" dirty="0">
                <a:solidFill>
                  <a:schemeClr val="tx1"/>
                </a:solidFill>
                <a:latin typeface="Apple Garamond bold" panose="02000806080000020004" pitchFamily="2" charset="0"/>
              </a:rPr>
              <a:t>Costières de Nîmes AOP</a:t>
            </a:r>
          </a:p>
        </p:txBody>
      </p:sp>
      <p:pic>
        <p:nvPicPr>
          <p:cNvPr id="21" name="Image 20">
            <a:extLst>
              <a:ext uri="{FF2B5EF4-FFF2-40B4-BE49-F238E27FC236}">
                <a16:creationId xmlns:a16="http://schemas.microsoft.com/office/drawing/2014/main" xmlns="" id="{850F4798-3E6E-4D7A-9F20-FC0727E94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2885" y="813480"/>
            <a:ext cx="1628775" cy="5962650"/>
          </a:xfrm>
          <a:prstGeom prst="rect">
            <a:avLst/>
          </a:prstGeom>
        </p:spPr>
      </p:pic>
      <p:pic>
        <p:nvPicPr>
          <p:cNvPr id="22" name="Image 21">
            <a:extLst>
              <a:ext uri="{FF2B5EF4-FFF2-40B4-BE49-F238E27FC236}">
                <a16:creationId xmlns:a16="http://schemas.microsoft.com/office/drawing/2014/main" xmlns="" id="{F3A78675-226D-4646-B73B-4AD088260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7612" y="813479"/>
            <a:ext cx="1628775" cy="5962650"/>
          </a:xfrm>
          <a:prstGeom prst="rect">
            <a:avLst/>
          </a:prstGeom>
        </p:spPr>
      </p:pic>
      <p:pic>
        <p:nvPicPr>
          <p:cNvPr id="23" name="Image 22">
            <a:extLst>
              <a:ext uri="{FF2B5EF4-FFF2-40B4-BE49-F238E27FC236}">
                <a16:creationId xmlns:a16="http://schemas.microsoft.com/office/drawing/2014/main" xmlns="" id="{1CC1B808-7B23-44DE-BFBA-652D6378D3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77834" y="813480"/>
            <a:ext cx="1628775" cy="5962650"/>
          </a:xfrm>
          <a:prstGeom prst="rect">
            <a:avLst/>
          </a:prstGeom>
        </p:spPr>
      </p:pic>
      <p:sp>
        <p:nvSpPr>
          <p:cNvPr id="36" name="Shape 958">
            <a:extLst>
              <a:ext uri="{FF2B5EF4-FFF2-40B4-BE49-F238E27FC236}">
                <a16:creationId xmlns:a16="http://schemas.microsoft.com/office/drawing/2014/main" xmlns="" id="{7B148F69-EF3A-4AF1-9C0C-49A40AAC2F15}"/>
              </a:ext>
            </a:extLst>
          </p:cNvPr>
          <p:cNvSpPr/>
          <p:nvPr/>
        </p:nvSpPr>
        <p:spPr>
          <a:xfrm>
            <a:off x="1639899" y="9120300"/>
            <a:ext cx="2032001" cy="174626"/>
          </a:xfrm>
          <a:prstGeom prst="rect">
            <a:avLst/>
          </a:prstGeom>
          <a:solidFill>
            <a:srgbClr val="D6114A"/>
          </a:solidFill>
          <a:ln w="3175">
            <a:miter lim="400000"/>
          </a:ln>
        </p:spPr>
        <p:txBody>
          <a:bodyPr lIns="69979" tIns="69979" rIns="69979" bIns="69979" anchor="ctr"/>
          <a:lstStyle/>
          <a:p>
            <a:pPr lvl="0" algn="l">
              <a:defRPr sz="3200">
                <a:solidFill>
                  <a:srgbClr val="FFFFFF"/>
                </a:solidFill>
              </a:defRPr>
            </a:pPr>
            <a:endParaRPr/>
          </a:p>
        </p:txBody>
      </p:sp>
      <p:sp>
        <p:nvSpPr>
          <p:cNvPr id="37" name="Shape 958">
            <a:extLst>
              <a:ext uri="{FF2B5EF4-FFF2-40B4-BE49-F238E27FC236}">
                <a16:creationId xmlns:a16="http://schemas.microsoft.com/office/drawing/2014/main" xmlns="" id="{73E2EF11-84C6-4897-ACC4-7975E99A68B3}"/>
              </a:ext>
            </a:extLst>
          </p:cNvPr>
          <p:cNvSpPr/>
          <p:nvPr/>
        </p:nvSpPr>
        <p:spPr>
          <a:xfrm>
            <a:off x="8772983" y="9130549"/>
            <a:ext cx="2032001" cy="174626"/>
          </a:xfrm>
          <a:prstGeom prst="rect">
            <a:avLst/>
          </a:prstGeom>
          <a:solidFill>
            <a:srgbClr val="D6114A"/>
          </a:solidFill>
          <a:ln w="3175">
            <a:miter lim="400000"/>
          </a:ln>
        </p:spPr>
        <p:txBody>
          <a:bodyPr lIns="69979" tIns="69979" rIns="69979" bIns="69979" anchor="ctr"/>
          <a:lstStyle/>
          <a:p>
            <a:pPr lvl="0" algn="l">
              <a:defRPr sz="3200">
                <a:solidFill>
                  <a:srgbClr val="FFFFFF"/>
                </a:solidFill>
              </a:defRPr>
            </a:pPr>
            <a:endParaRPr/>
          </a:p>
        </p:txBody>
      </p:sp>
      <p:sp>
        <p:nvSpPr>
          <p:cNvPr id="38" name="Shape 958">
            <a:extLst>
              <a:ext uri="{FF2B5EF4-FFF2-40B4-BE49-F238E27FC236}">
                <a16:creationId xmlns:a16="http://schemas.microsoft.com/office/drawing/2014/main" xmlns="" id="{D033C0C5-4360-4C59-828D-1CBC33A5C127}"/>
              </a:ext>
            </a:extLst>
          </p:cNvPr>
          <p:cNvSpPr/>
          <p:nvPr/>
        </p:nvSpPr>
        <p:spPr>
          <a:xfrm>
            <a:off x="15954827" y="9125908"/>
            <a:ext cx="2032001" cy="174626"/>
          </a:xfrm>
          <a:prstGeom prst="rect">
            <a:avLst/>
          </a:prstGeom>
          <a:solidFill>
            <a:srgbClr val="D6114A"/>
          </a:solidFill>
          <a:ln w="3175">
            <a:miter lim="400000"/>
          </a:ln>
        </p:spPr>
        <p:txBody>
          <a:bodyPr lIns="69979" tIns="69979" rIns="69979" bIns="69979" anchor="ctr"/>
          <a:lstStyle/>
          <a:p>
            <a:pPr lvl="0" algn="l">
              <a:defRPr sz="3200">
                <a:solidFill>
                  <a:srgbClr val="FFFFFF"/>
                </a:solidFill>
              </a:defRPr>
            </a:pPr>
            <a:endParaRPr/>
          </a:p>
        </p:txBody>
      </p:sp>
      <p:sp>
        <p:nvSpPr>
          <p:cNvPr id="3" name="Rectangle 2">
            <a:extLst>
              <a:ext uri="{FF2B5EF4-FFF2-40B4-BE49-F238E27FC236}">
                <a16:creationId xmlns:a16="http://schemas.microsoft.com/office/drawing/2014/main" xmlns="" id="{0DC82601-BB3C-4372-9FBD-4EA73A7FAE91}"/>
              </a:ext>
            </a:extLst>
          </p:cNvPr>
          <p:cNvSpPr/>
          <p:nvPr/>
        </p:nvSpPr>
        <p:spPr>
          <a:xfrm>
            <a:off x="8312558" y="984738"/>
            <a:ext cx="495844" cy="5962650"/>
          </a:xfrm>
          <a:prstGeom prst="rect">
            <a:avLst/>
          </a:prstGeom>
          <a:solidFill>
            <a:schemeClr val="bg1"/>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9979" tIns="69979" rIns="69979" bIns="69979"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mn-lt"/>
              <a:ea typeface="+mn-ea"/>
              <a:cs typeface="+mn-cs"/>
              <a:sym typeface="Helvetica Light"/>
            </a:endParaRPr>
          </a:p>
        </p:txBody>
      </p:sp>
      <p:sp>
        <p:nvSpPr>
          <p:cNvPr id="24" name="Rectangle 23">
            <a:extLst>
              <a:ext uri="{FF2B5EF4-FFF2-40B4-BE49-F238E27FC236}">
                <a16:creationId xmlns:a16="http://schemas.microsoft.com/office/drawing/2014/main" xmlns="" id="{CBA30B4C-191C-4761-B0B8-E3FEFADDB588}"/>
              </a:ext>
            </a:extLst>
          </p:cNvPr>
          <p:cNvSpPr/>
          <p:nvPr/>
        </p:nvSpPr>
        <p:spPr>
          <a:xfrm>
            <a:off x="15481059" y="940401"/>
            <a:ext cx="495844" cy="5962650"/>
          </a:xfrm>
          <a:prstGeom prst="rect">
            <a:avLst/>
          </a:prstGeom>
          <a:solidFill>
            <a:schemeClr val="bg1"/>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9979" tIns="69979" rIns="69979" bIns="69979"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48732488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5212424" y="1303338"/>
            <a:ext cx="2019564" cy="5599112"/>
          </a:xfrm>
          <a:prstGeom prst="roundRect">
            <a:avLst>
              <a:gd name="adj" fmla="val 1539"/>
            </a:avLst>
          </a:prstGeom>
          <a:solidFill>
            <a:srgbClr val="262626"/>
          </a:solidFill>
        </p:spPr>
      </p:pic>
      <p:pic>
        <p:nvPicPr>
          <p:cNvPr id="4" name="Espace réservé pour une image  3"/>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17072845" y="1303338"/>
            <a:ext cx="1987398" cy="5599112"/>
          </a:xfrm>
          <a:prstGeom prst="roundRect">
            <a:avLst>
              <a:gd name="adj" fmla="val 1539"/>
            </a:avLst>
          </a:prstGeom>
          <a:solidFill>
            <a:schemeClr val="tx1">
              <a:lumMod val="85000"/>
              <a:lumOff val="15000"/>
            </a:schemeClr>
          </a:solidFill>
        </p:spPr>
      </p:pic>
      <p:sp>
        <p:nvSpPr>
          <p:cNvPr id="56" name="Shape 56"/>
          <p:cNvSpPr/>
          <p:nvPr/>
        </p:nvSpPr>
        <p:spPr>
          <a:xfrm>
            <a:off x="13546584" y="10000210"/>
            <a:ext cx="9102978" cy="960263"/>
          </a:xfrm>
          <a:prstGeom prst="rect">
            <a:avLst/>
          </a:prstGeom>
          <a:ln w="3175">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lnSpc>
                <a:spcPct val="130000"/>
              </a:lnSpc>
              <a:defRPr sz="2400">
                <a:solidFill>
                  <a:srgbClr val="969C9C"/>
                </a:solidFill>
                <a:latin typeface="Raleway Regular"/>
                <a:ea typeface="Raleway Regular"/>
                <a:cs typeface="Raleway Regular"/>
                <a:sym typeface="Raleway Regular"/>
              </a:defRPr>
            </a:lvl1pPr>
          </a:lstStyle>
          <a:p>
            <a:pPr algn="just"/>
            <a:r>
              <a:rPr lang="fr-FR" dirty="0" smtClean="0"/>
              <a:t>Sauvignon et Chardonnay. Vin </a:t>
            </a:r>
            <a:r>
              <a:rPr lang="fr-FR" dirty="0"/>
              <a:t>expressif dominé par des arômes de mandarine et de pêche blanche</a:t>
            </a:r>
            <a:endParaRPr lang="fr-FR" sz="1100" dirty="0"/>
          </a:p>
        </p:txBody>
      </p:sp>
      <p:sp>
        <p:nvSpPr>
          <p:cNvPr id="60" name="Shape 60"/>
          <p:cNvSpPr/>
          <p:nvPr/>
        </p:nvSpPr>
        <p:spPr>
          <a:xfrm>
            <a:off x="1580624" y="10000210"/>
            <a:ext cx="9224360" cy="1440394"/>
          </a:xfrm>
          <a:prstGeom prst="rect">
            <a:avLst/>
          </a:prstGeom>
          <a:ln w="3175">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lnSpc>
                <a:spcPct val="130000"/>
              </a:lnSpc>
              <a:defRPr sz="2400">
                <a:solidFill>
                  <a:srgbClr val="969C9C"/>
                </a:solidFill>
                <a:latin typeface="Raleway Regular"/>
                <a:ea typeface="Raleway Regular"/>
                <a:cs typeface="Raleway Regular"/>
                <a:sym typeface="Raleway Regular"/>
              </a:defRPr>
            </a:lvl1pPr>
          </a:lstStyle>
          <a:p>
            <a:r>
              <a:rPr lang="fr-FR" dirty="0" smtClean="0"/>
              <a:t>Merlot et Petit </a:t>
            </a:r>
            <a:r>
              <a:rPr lang="fr-FR" dirty="0" err="1" smtClean="0"/>
              <a:t>Verdot</a:t>
            </a:r>
            <a:r>
              <a:rPr lang="fr-FR" dirty="0" smtClean="0"/>
              <a:t>. Vin </a:t>
            </a:r>
            <a:r>
              <a:rPr lang="fr-FR" dirty="0"/>
              <a:t>élégant, </a:t>
            </a:r>
            <a:r>
              <a:rPr lang="fr-FR" dirty="0" smtClean="0"/>
              <a:t>caractérisé </a:t>
            </a:r>
            <a:r>
              <a:rPr lang="fr-FR" dirty="0"/>
              <a:t>par des notes de </a:t>
            </a:r>
            <a:r>
              <a:rPr lang="fr-FR" dirty="0" smtClean="0"/>
              <a:t>fruits ( cerise </a:t>
            </a:r>
            <a:r>
              <a:rPr lang="fr-FR" dirty="0"/>
              <a:t>noire, mûre ) et de tapenade.</a:t>
            </a:r>
          </a:p>
          <a:p>
            <a:r>
              <a:rPr lang="fr-FR" dirty="0"/>
              <a:t>Vin rond et soyeux</a:t>
            </a:r>
          </a:p>
        </p:txBody>
      </p:sp>
      <p:sp>
        <p:nvSpPr>
          <p:cNvPr id="61" name="Shape 61"/>
          <p:cNvSpPr/>
          <p:nvPr/>
        </p:nvSpPr>
        <p:spPr>
          <a:xfrm>
            <a:off x="1549705" y="7286704"/>
            <a:ext cx="9264015" cy="1554019"/>
          </a:xfrm>
          <a:prstGeom prst="rect">
            <a:avLst/>
          </a:prstGeom>
          <a:ln w="3175">
            <a:miter lim="400000"/>
          </a:ln>
          <a:extLst>
            <a:ext uri="{C572A759-6A51-4108-AA02-DFA0A04FC94B}">
              <ma14:wrappingTextBoxFlag xmlns:ma14="http://schemas.microsoft.com/office/mac/drawingml/2011/main" xmlns="" val="1"/>
            </a:ext>
          </a:extLst>
        </p:spPr>
        <p:txBody>
          <a:bodyPr wrap="none" lIns="69979" tIns="69979" rIns="69979" bIns="69979" anchor="ctr">
            <a:spAutoFit/>
          </a:bodyPr>
          <a:lstStyle>
            <a:lvl1pPr algn="l">
              <a:lnSpc>
                <a:spcPct val="90000"/>
              </a:lnSpc>
              <a:defRPr sz="8400">
                <a:solidFill>
                  <a:srgbClr val="7693A0"/>
                </a:solidFill>
                <a:latin typeface="TeX Gyre Adventor"/>
                <a:ea typeface="TeX Gyre Adventor"/>
                <a:cs typeface="TeX Gyre Adventor"/>
                <a:sym typeface="TeX Gyre Adventor"/>
              </a:defRPr>
            </a:lvl1pPr>
          </a:lstStyle>
          <a:p>
            <a:pPr lvl="0">
              <a:defRPr sz="1800" b="0"/>
            </a:pPr>
            <a:r>
              <a:rPr lang="fr-FR" sz="5600" b="1" dirty="0">
                <a:solidFill>
                  <a:schemeClr val="tx1"/>
                </a:solidFill>
                <a:latin typeface="Apple Garamond bold" panose="02000806080000020004" pitchFamily="2" charset="0"/>
              </a:rPr>
              <a:t>IGP COTEAUX </a:t>
            </a:r>
            <a:r>
              <a:rPr lang="fr-FR" sz="5000" b="1" dirty="0">
                <a:solidFill>
                  <a:schemeClr val="tx1"/>
                </a:solidFill>
                <a:latin typeface="Apple Garamond bold" panose="02000806080000020004" pitchFamily="2" charset="0"/>
              </a:rPr>
              <a:t>DU PONT DU GARD</a:t>
            </a:r>
            <a:r>
              <a:rPr lang="fr-FR" sz="5600" b="1" dirty="0">
                <a:solidFill>
                  <a:schemeClr val="tx1"/>
                </a:solidFill>
                <a:latin typeface="Apple Garamond bold" panose="02000806080000020004" pitchFamily="2" charset="0"/>
              </a:rPr>
              <a:t> </a:t>
            </a:r>
            <a:br>
              <a:rPr lang="fr-FR" sz="5600" b="1" dirty="0">
                <a:solidFill>
                  <a:schemeClr val="tx1"/>
                </a:solidFill>
                <a:latin typeface="Apple Garamond bold" panose="02000806080000020004" pitchFamily="2" charset="0"/>
              </a:rPr>
            </a:br>
            <a:r>
              <a:rPr lang="fr-FR" sz="4600" i="1" dirty="0">
                <a:solidFill>
                  <a:schemeClr val="tx1"/>
                </a:solidFill>
                <a:latin typeface="Apple Garamond bold" panose="02000806080000020004" pitchFamily="2" charset="0"/>
              </a:rPr>
              <a:t>Rouge</a:t>
            </a:r>
          </a:p>
        </p:txBody>
      </p:sp>
      <p:sp>
        <p:nvSpPr>
          <p:cNvPr id="63" name="Shape 63"/>
          <p:cNvSpPr/>
          <p:nvPr/>
        </p:nvSpPr>
        <p:spPr>
          <a:xfrm>
            <a:off x="13484476" y="7286703"/>
            <a:ext cx="10711955" cy="1554019"/>
          </a:xfrm>
          <a:prstGeom prst="rect">
            <a:avLst/>
          </a:prstGeom>
          <a:ln w="3175">
            <a:miter lim="400000"/>
          </a:ln>
          <a:extLst>
            <a:ext uri="{C572A759-6A51-4108-AA02-DFA0A04FC94B}">
              <ma14:wrappingTextBoxFlag xmlns:ma14="http://schemas.microsoft.com/office/mac/drawingml/2011/main" xmlns="" val="1"/>
            </a:ext>
          </a:extLst>
        </p:spPr>
        <p:txBody>
          <a:bodyPr wrap="square" lIns="69979" tIns="69979" rIns="69979" bIns="69979" anchor="ctr">
            <a:spAutoFit/>
          </a:bodyPr>
          <a:lstStyle>
            <a:lvl1pPr algn="l">
              <a:lnSpc>
                <a:spcPct val="90000"/>
              </a:lnSpc>
              <a:defRPr sz="8400">
                <a:solidFill>
                  <a:srgbClr val="7693A0"/>
                </a:solidFill>
                <a:latin typeface="TeX Gyre Adventor"/>
                <a:ea typeface="TeX Gyre Adventor"/>
                <a:cs typeface="TeX Gyre Adventor"/>
                <a:sym typeface="TeX Gyre Adventor"/>
              </a:defRPr>
            </a:lvl1pPr>
          </a:lstStyle>
          <a:p>
            <a:pPr lvl="0">
              <a:defRPr sz="1800" b="0"/>
            </a:pPr>
            <a:r>
              <a:rPr lang="fr-FR" sz="5600" b="1" dirty="0">
                <a:solidFill>
                  <a:schemeClr val="tx1"/>
                </a:solidFill>
                <a:latin typeface="Apple Garamond bold" panose="02000806080000020004" pitchFamily="2" charset="0"/>
              </a:rPr>
              <a:t>IGP COTEAUX </a:t>
            </a:r>
            <a:r>
              <a:rPr lang="fr-FR" sz="5000" b="1" dirty="0">
                <a:solidFill>
                  <a:schemeClr val="tx1"/>
                </a:solidFill>
                <a:latin typeface="Apple Garamond bold" panose="02000806080000020004" pitchFamily="2" charset="0"/>
              </a:rPr>
              <a:t>DU PONT DU GARD </a:t>
            </a:r>
            <a:r>
              <a:rPr lang="fr-FR" sz="5600" b="1" dirty="0">
                <a:solidFill>
                  <a:schemeClr val="tx1"/>
                </a:solidFill>
                <a:latin typeface="Apple Garamond bold" panose="02000806080000020004" pitchFamily="2" charset="0"/>
              </a:rPr>
              <a:t/>
            </a:r>
            <a:br>
              <a:rPr lang="fr-FR" sz="5600" b="1" dirty="0">
                <a:solidFill>
                  <a:schemeClr val="tx1"/>
                </a:solidFill>
                <a:latin typeface="Apple Garamond bold" panose="02000806080000020004" pitchFamily="2" charset="0"/>
              </a:rPr>
            </a:br>
            <a:r>
              <a:rPr lang="fr-FR" sz="4600" i="1" dirty="0">
                <a:solidFill>
                  <a:schemeClr val="tx1"/>
                </a:solidFill>
                <a:latin typeface="Apple Garamond bold" panose="02000806080000020004" pitchFamily="2" charset="0"/>
              </a:rPr>
              <a:t>Blanc</a:t>
            </a:r>
          </a:p>
        </p:txBody>
      </p:sp>
      <p:sp>
        <p:nvSpPr>
          <p:cNvPr id="36" name="Shape 958">
            <a:extLst>
              <a:ext uri="{FF2B5EF4-FFF2-40B4-BE49-F238E27FC236}">
                <a16:creationId xmlns:a16="http://schemas.microsoft.com/office/drawing/2014/main" xmlns="" id="{7B148F69-EF3A-4AF1-9C0C-49A40AAC2F15}"/>
              </a:ext>
            </a:extLst>
          </p:cNvPr>
          <p:cNvSpPr/>
          <p:nvPr/>
        </p:nvSpPr>
        <p:spPr>
          <a:xfrm>
            <a:off x="1639899" y="9472000"/>
            <a:ext cx="2032001" cy="174626"/>
          </a:xfrm>
          <a:prstGeom prst="rect">
            <a:avLst/>
          </a:prstGeom>
          <a:solidFill>
            <a:srgbClr val="D6114A"/>
          </a:solidFill>
          <a:ln w="3175">
            <a:miter lim="400000"/>
          </a:ln>
        </p:spPr>
        <p:txBody>
          <a:bodyPr lIns="69979" tIns="69979" rIns="69979" bIns="69979" anchor="ctr"/>
          <a:lstStyle/>
          <a:p>
            <a:pPr lvl="0" algn="l">
              <a:defRPr sz="3200">
                <a:solidFill>
                  <a:srgbClr val="FFFFFF"/>
                </a:solidFill>
              </a:defRPr>
            </a:pPr>
            <a:endParaRPr/>
          </a:p>
        </p:txBody>
      </p:sp>
      <p:sp>
        <p:nvSpPr>
          <p:cNvPr id="38" name="Shape 958">
            <a:extLst>
              <a:ext uri="{FF2B5EF4-FFF2-40B4-BE49-F238E27FC236}">
                <a16:creationId xmlns:a16="http://schemas.microsoft.com/office/drawing/2014/main" xmlns="" id="{D033C0C5-4360-4C59-828D-1CBC33A5C127}"/>
              </a:ext>
            </a:extLst>
          </p:cNvPr>
          <p:cNvSpPr/>
          <p:nvPr/>
        </p:nvSpPr>
        <p:spPr>
          <a:xfrm>
            <a:off x="13546584" y="9477608"/>
            <a:ext cx="2032001" cy="174626"/>
          </a:xfrm>
          <a:prstGeom prst="rect">
            <a:avLst/>
          </a:prstGeom>
          <a:solidFill>
            <a:srgbClr val="D6114A"/>
          </a:solidFill>
          <a:ln w="3175">
            <a:miter lim="400000"/>
          </a:ln>
        </p:spPr>
        <p:txBody>
          <a:bodyPr lIns="69979" tIns="69979" rIns="69979" bIns="69979" anchor="ctr"/>
          <a:lstStyle/>
          <a:p>
            <a:pPr lvl="0" algn="l">
              <a:defRPr sz="3200">
                <a:solidFill>
                  <a:srgbClr val="FFFFFF"/>
                </a:solidFill>
              </a:defRPr>
            </a:pPr>
            <a:endParaRPr/>
          </a:p>
        </p:txBody>
      </p:sp>
      <p:sp>
        <p:nvSpPr>
          <p:cNvPr id="2" name="Rectangle 1">
            <a:extLst>
              <a:ext uri="{FF2B5EF4-FFF2-40B4-BE49-F238E27FC236}">
                <a16:creationId xmlns:a16="http://schemas.microsoft.com/office/drawing/2014/main" xmlns="" id="{9D500859-AE7C-42FF-A919-E4E1F0605223}"/>
              </a:ext>
            </a:extLst>
          </p:cNvPr>
          <p:cNvSpPr/>
          <p:nvPr/>
        </p:nvSpPr>
        <p:spPr>
          <a:xfrm>
            <a:off x="10813720" y="1302571"/>
            <a:ext cx="2670756" cy="5600480"/>
          </a:xfrm>
          <a:prstGeom prst="rect">
            <a:avLst/>
          </a:prstGeom>
          <a:solidFill>
            <a:schemeClr val="bg1"/>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9979" tIns="69979" rIns="69979" bIns="69979"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4206932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icture Placeholder 2"/>
          <p:cNvSpPr>
            <a:spLocks noGrp="1"/>
          </p:cNvSpPr>
          <p:nvPr>
            <p:ph type="pic" sz="quarter" idx="12"/>
          </p:nvPr>
        </p:nvSpPr>
        <p:spPr>
          <a:xfrm>
            <a:off x="1639899" y="1302571"/>
            <a:ext cx="9165085" cy="5600480"/>
          </a:xfrm>
          <a:prstGeom prst="roundRect">
            <a:avLst>
              <a:gd name="adj" fmla="val 1539"/>
            </a:avLst>
          </a:prstGeom>
          <a:solidFill>
            <a:srgbClr val="262626"/>
          </a:solidFill>
        </p:spPr>
        <p:txBody>
          <a:bodyPr/>
          <a:lstStyle/>
          <a:p>
            <a:endParaRPr lang="en-US" sz="100"/>
          </a:p>
        </p:txBody>
      </p:sp>
      <p:sp>
        <p:nvSpPr>
          <p:cNvPr id="18" name="Picture Placeholder 2"/>
          <p:cNvSpPr>
            <a:spLocks noGrp="1"/>
          </p:cNvSpPr>
          <p:nvPr>
            <p:ph type="pic" sz="quarter" idx="12"/>
          </p:nvPr>
        </p:nvSpPr>
        <p:spPr>
          <a:xfrm>
            <a:off x="13484476" y="1302571"/>
            <a:ext cx="9165085" cy="5600480"/>
          </a:xfrm>
          <a:prstGeom prst="roundRect">
            <a:avLst>
              <a:gd name="adj" fmla="val 1539"/>
            </a:avLst>
          </a:prstGeom>
          <a:solidFill>
            <a:schemeClr val="tx1">
              <a:lumMod val="85000"/>
              <a:lumOff val="15000"/>
            </a:schemeClr>
          </a:solidFill>
        </p:spPr>
        <p:txBody>
          <a:bodyPr/>
          <a:lstStyle/>
          <a:p>
            <a:endParaRPr lang="en-US" sz="100"/>
          </a:p>
        </p:txBody>
      </p:sp>
      <p:pic>
        <p:nvPicPr>
          <p:cNvPr id="19" name="Image 18">
            <a:extLst>
              <a:ext uri="{FF2B5EF4-FFF2-40B4-BE49-F238E27FC236}">
                <a16:creationId xmlns:a16="http://schemas.microsoft.com/office/drawing/2014/main" xmlns="" id="{277267C8-950A-40CA-AAD2-8EAA6334E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899" y="2113249"/>
            <a:ext cx="21009662" cy="4768930"/>
          </a:xfrm>
          <a:prstGeom prst="rect">
            <a:avLst/>
          </a:prstGeom>
        </p:spPr>
      </p:pic>
      <p:sp>
        <p:nvSpPr>
          <p:cNvPr id="56" name="Shape 56"/>
          <p:cNvSpPr/>
          <p:nvPr/>
        </p:nvSpPr>
        <p:spPr>
          <a:xfrm>
            <a:off x="13546584" y="10000210"/>
            <a:ext cx="9102978" cy="1391022"/>
          </a:xfrm>
          <a:prstGeom prst="rect">
            <a:avLst/>
          </a:prstGeom>
          <a:ln w="3175">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lnSpc>
                <a:spcPct val="130000"/>
              </a:lnSpc>
              <a:defRPr sz="2400">
                <a:solidFill>
                  <a:srgbClr val="969C9C"/>
                </a:solidFill>
                <a:latin typeface="Raleway Regular"/>
                <a:ea typeface="Raleway Regular"/>
                <a:cs typeface="Raleway Regular"/>
                <a:sym typeface="Raleway Regular"/>
              </a:defRPr>
            </a:lvl1pPr>
          </a:lstStyle>
          <a:p>
            <a:pPr algn="just"/>
            <a:r>
              <a:rPr lang="fr-FR" dirty="0"/>
              <a:t>Le cocardier Goya a marqué les courses camarguaises </a:t>
            </a:r>
          </a:p>
          <a:p>
            <a:pPr algn="just"/>
            <a:r>
              <a:rPr lang="fr-FR" dirty="0"/>
              <a:t>par sa bravoure. Nos cuvées Goya rendent hommage à ce célèbre taureau camarguais.</a:t>
            </a:r>
            <a:endParaRPr lang="fr-FR" sz="1100" dirty="0"/>
          </a:p>
        </p:txBody>
      </p:sp>
      <p:sp>
        <p:nvSpPr>
          <p:cNvPr id="60" name="Shape 60"/>
          <p:cNvSpPr/>
          <p:nvPr/>
        </p:nvSpPr>
        <p:spPr>
          <a:xfrm>
            <a:off x="1580624" y="10000210"/>
            <a:ext cx="9224360" cy="1920526"/>
          </a:xfrm>
          <a:prstGeom prst="rect">
            <a:avLst/>
          </a:prstGeom>
          <a:ln w="3175">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lnSpc>
                <a:spcPct val="130000"/>
              </a:lnSpc>
              <a:defRPr sz="2400">
                <a:solidFill>
                  <a:srgbClr val="969C9C"/>
                </a:solidFill>
                <a:latin typeface="Raleway Regular"/>
                <a:ea typeface="Raleway Regular"/>
                <a:cs typeface="Raleway Regular"/>
                <a:sym typeface="Raleway Regular"/>
              </a:defRPr>
            </a:lvl1pPr>
          </a:lstStyle>
          <a:p>
            <a:pPr algn="just"/>
            <a:r>
              <a:rPr lang="fr-FR" dirty="0"/>
              <a:t>Ce rosé aux notes provençales est un assemblage </a:t>
            </a:r>
            <a:r>
              <a:rPr lang="fr-FR" dirty="0" smtClean="0"/>
              <a:t>de </a:t>
            </a:r>
            <a:r>
              <a:rPr lang="fr-FR" dirty="0" err="1" smtClean="0"/>
              <a:t>Caladocet</a:t>
            </a:r>
            <a:r>
              <a:rPr lang="fr-FR" dirty="0" smtClean="0"/>
              <a:t>  Merlot</a:t>
            </a:r>
            <a:r>
              <a:rPr lang="fr-FR" dirty="0"/>
              <a:t>. Robe brillante d’un rose délicat. </a:t>
            </a:r>
          </a:p>
          <a:p>
            <a:pPr algn="just"/>
            <a:r>
              <a:rPr lang="fr-FR" dirty="0"/>
              <a:t>Nez de groseilles et de fraises sauvages. Bouche gourmande et rafraichissante. Disponible en bouteille ainsi qu’en Bib de 5 litres. </a:t>
            </a:r>
            <a:endParaRPr lang="fr-FR" sz="1100" dirty="0"/>
          </a:p>
        </p:txBody>
      </p:sp>
      <p:sp>
        <p:nvSpPr>
          <p:cNvPr id="61" name="Shape 61"/>
          <p:cNvSpPr/>
          <p:nvPr/>
        </p:nvSpPr>
        <p:spPr>
          <a:xfrm>
            <a:off x="1549705" y="7286704"/>
            <a:ext cx="6046788" cy="1554019"/>
          </a:xfrm>
          <a:prstGeom prst="rect">
            <a:avLst/>
          </a:prstGeom>
          <a:ln w="3175">
            <a:miter lim="400000"/>
          </a:ln>
          <a:extLst>
            <a:ext uri="{C572A759-6A51-4108-AA02-DFA0A04FC94B}">
              <ma14:wrappingTextBoxFlag xmlns:ma14="http://schemas.microsoft.com/office/mac/drawingml/2011/main" xmlns="" val="1"/>
            </a:ext>
          </a:extLst>
        </p:spPr>
        <p:txBody>
          <a:bodyPr wrap="none" lIns="69979" tIns="69979" rIns="69979" bIns="69979" anchor="ctr">
            <a:spAutoFit/>
          </a:bodyPr>
          <a:lstStyle>
            <a:lvl1pPr algn="l">
              <a:lnSpc>
                <a:spcPct val="90000"/>
              </a:lnSpc>
              <a:defRPr sz="8400">
                <a:solidFill>
                  <a:srgbClr val="7693A0"/>
                </a:solidFill>
                <a:latin typeface="TeX Gyre Adventor"/>
                <a:ea typeface="TeX Gyre Adventor"/>
                <a:cs typeface="TeX Gyre Adventor"/>
                <a:sym typeface="TeX Gyre Adventor"/>
              </a:defRPr>
            </a:lvl1pPr>
          </a:lstStyle>
          <a:p>
            <a:pPr lvl="0">
              <a:defRPr sz="1800" b="0"/>
            </a:pPr>
            <a:r>
              <a:rPr lang="fr-FR" sz="5600" b="1" dirty="0">
                <a:solidFill>
                  <a:schemeClr val="tx1"/>
                </a:solidFill>
                <a:latin typeface="Apple Garamond bold" panose="02000806080000020004" pitchFamily="2" charset="0"/>
              </a:rPr>
              <a:t>MEDITERRANEE </a:t>
            </a:r>
            <a:r>
              <a:rPr lang="fr-FR" sz="5600" b="1" dirty="0" smtClean="0">
                <a:solidFill>
                  <a:schemeClr val="tx1"/>
                </a:solidFill>
                <a:latin typeface="Apple Garamond bold" panose="02000806080000020004" pitchFamily="2" charset="0"/>
              </a:rPr>
              <a:t>IGP </a:t>
            </a:r>
            <a:r>
              <a:rPr lang="fr-FR" sz="5600" b="1" dirty="0">
                <a:solidFill>
                  <a:schemeClr val="tx1"/>
                </a:solidFill>
                <a:latin typeface="Apple Garamond bold" panose="02000806080000020004" pitchFamily="2" charset="0"/>
              </a:rPr>
              <a:t/>
            </a:r>
            <a:br>
              <a:rPr lang="fr-FR" sz="5600" b="1" dirty="0">
                <a:solidFill>
                  <a:schemeClr val="tx1"/>
                </a:solidFill>
                <a:latin typeface="Apple Garamond bold" panose="02000806080000020004" pitchFamily="2" charset="0"/>
              </a:rPr>
            </a:br>
            <a:r>
              <a:rPr lang="fr-FR" sz="4600" i="1" dirty="0">
                <a:solidFill>
                  <a:schemeClr val="tx1"/>
                </a:solidFill>
                <a:latin typeface="Apple Garamond bold" panose="02000806080000020004" pitchFamily="2" charset="0"/>
              </a:rPr>
              <a:t>Rosé</a:t>
            </a:r>
          </a:p>
        </p:txBody>
      </p:sp>
      <p:sp>
        <p:nvSpPr>
          <p:cNvPr id="63" name="Shape 63"/>
          <p:cNvSpPr/>
          <p:nvPr/>
        </p:nvSpPr>
        <p:spPr>
          <a:xfrm>
            <a:off x="13484476" y="7286703"/>
            <a:ext cx="10711955" cy="1554019"/>
          </a:xfrm>
          <a:prstGeom prst="rect">
            <a:avLst/>
          </a:prstGeom>
          <a:ln w="3175">
            <a:miter lim="400000"/>
          </a:ln>
          <a:extLst>
            <a:ext uri="{C572A759-6A51-4108-AA02-DFA0A04FC94B}">
              <ma14:wrappingTextBoxFlag xmlns:ma14="http://schemas.microsoft.com/office/mac/drawingml/2011/main" xmlns="" val="1"/>
            </a:ext>
          </a:extLst>
        </p:spPr>
        <p:txBody>
          <a:bodyPr wrap="square" lIns="69979" tIns="69979" rIns="69979" bIns="69979" anchor="ctr">
            <a:spAutoFit/>
          </a:bodyPr>
          <a:lstStyle>
            <a:lvl1pPr algn="l">
              <a:lnSpc>
                <a:spcPct val="90000"/>
              </a:lnSpc>
              <a:defRPr sz="8400">
                <a:solidFill>
                  <a:srgbClr val="7693A0"/>
                </a:solidFill>
                <a:latin typeface="TeX Gyre Adventor"/>
                <a:ea typeface="TeX Gyre Adventor"/>
                <a:cs typeface="TeX Gyre Adventor"/>
                <a:sym typeface="TeX Gyre Adventor"/>
              </a:defRPr>
            </a:lvl1pPr>
          </a:lstStyle>
          <a:p>
            <a:pPr lvl="0">
              <a:defRPr sz="1800" b="0"/>
            </a:pPr>
            <a:r>
              <a:rPr lang="fr-FR" sz="5600" b="1" dirty="0">
                <a:solidFill>
                  <a:schemeClr val="tx1"/>
                </a:solidFill>
                <a:latin typeface="Apple Garamond bold" panose="02000806080000020004" pitchFamily="2" charset="0"/>
              </a:rPr>
              <a:t>CUVEES GOYA</a:t>
            </a:r>
            <a:br>
              <a:rPr lang="fr-FR" sz="5600" b="1" dirty="0">
                <a:solidFill>
                  <a:schemeClr val="tx1"/>
                </a:solidFill>
                <a:latin typeface="Apple Garamond bold" panose="02000806080000020004" pitchFamily="2" charset="0"/>
              </a:rPr>
            </a:br>
            <a:endParaRPr lang="fr-FR" sz="4600" i="1" dirty="0">
              <a:solidFill>
                <a:schemeClr val="tx1"/>
              </a:solidFill>
              <a:latin typeface="Apple Garamond bold" panose="02000806080000020004" pitchFamily="2" charset="0"/>
            </a:endParaRPr>
          </a:p>
        </p:txBody>
      </p:sp>
      <p:sp>
        <p:nvSpPr>
          <p:cNvPr id="36" name="Shape 958">
            <a:extLst>
              <a:ext uri="{FF2B5EF4-FFF2-40B4-BE49-F238E27FC236}">
                <a16:creationId xmlns:a16="http://schemas.microsoft.com/office/drawing/2014/main" xmlns="" id="{7B148F69-EF3A-4AF1-9C0C-49A40AAC2F15}"/>
              </a:ext>
            </a:extLst>
          </p:cNvPr>
          <p:cNvSpPr/>
          <p:nvPr/>
        </p:nvSpPr>
        <p:spPr>
          <a:xfrm>
            <a:off x="1639899" y="9472000"/>
            <a:ext cx="2032001" cy="174626"/>
          </a:xfrm>
          <a:prstGeom prst="rect">
            <a:avLst/>
          </a:prstGeom>
          <a:solidFill>
            <a:srgbClr val="D6114A"/>
          </a:solidFill>
          <a:ln w="3175">
            <a:miter lim="400000"/>
          </a:ln>
        </p:spPr>
        <p:txBody>
          <a:bodyPr lIns="69979" tIns="69979" rIns="69979" bIns="69979" anchor="ctr"/>
          <a:lstStyle/>
          <a:p>
            <a:pPr lvl="0" algn="l">
              <a:defRPr sz="3200">
                <a:solidFill>
                  <a:srgbClr val="FFFFFF"/>
                </a:solidFill>
              </a:defRPr>
            </a:pPr>
            <a:endParaRPr/>
          </a:p>
        </p:txBody>
      </p:sp>
      <p:sp>
        <p:nvSpPr>
          <p:cNvPr id="38" name="Shape 958">
            <a:extLst>
              <a:ext uri="{FF2B5EF4-FFF2-40B4-BE49-F238E27FC236}">
                <a16:creationId xmlns:a16="http://schemas.microsoft.com/office/drawing/2014/main" xmlns="" id="{D033C0C5-4360-4C59-828D-1CBC33A5C127}"/>
              </a:ext>
            </a:extLst>
          </p:cNvPr>
          <p:cNvSpPr/>
          <p:nvPr/>
        </p:nvSpPr>
        <p:spPr>
          <a:xfrm>
            <a:off x="13546584" y="9477608"/>
            <a:ext cx="2032001" cy="174626"/>
          </a:xfrm>
          <a:prstGeom prst="rect">
            <a:avLst/>
          </a:prstGeom>
          <a:solidFill>
            <a:srgbClr val="D6114A"/>
          </a:solidFill>
          <a:ln w="3175">
            <a:miter lim="400000"/>
          </a:ln>
        </p:spPr>
        <p:txBody>
          <a:bodyPr lIns="69979" tIns="69979" rIns="69979" bIns="69979" anchor="ctr"/>
          <a:lstStyle/>
          <a:p>
            <a:pPr lvl="0" algn="l">
              <a:defRPr sz="3200">
                <a:solidFill>
                  <a:srgbClr val="FFFFFF"/>
                </a:solidFill>
              </a:defRPr>
            </a:pPr>
            <a:endParaRPr/>
          </a:p>
        </p:txBody>
      </p:sp>
      <p:sp>
        <p:nvSpPr>
          <p:cNvPr id="2" name="Rectangle 1">
            <a:extLst>
              <a:ext uri="{FF2B5EF4-FFF2-40B4-BE49-F238E27FC236}">
                <a16:creationId xmlns:a16="http://schemas.microsoft.com/office/drawing/2014/main" xmlns="" id="{9D500859-AE7C-42FF-A919-E4E1F0605223}"/>
              </a:ext>
            </a:extLst>
          </p:cNvPr>
          <p:cNvSpPr/>
          <p:nvPr/>
        </p:nvSpPr>
        <p:spPr>
          <a:xfrm>
            <a:off x="10813720" y="1302571"/>
            <a:ext cx="2670756" cy="5600480"/>
          </a:xfrm>
          <a:prstGeom prst="rect">
            <a:avLst/>
          </a:prstGeom>
          <a:solidFill>
            <a:schemeClr val="bg1"/>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9979" tIns="69979" rIns="69979" bIns="69979"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4" name="Image 13">
            <a:extLst>
              <a:ext uri="{FF2B5EF4-FFF2-40B4-BE49-F238E27FC236}">
                <a16:creationId xmlns:a16="http://schemas.microsoft.com/office/drawing/2014/main" xmlns="" id="{98FA0C80-B430-4601-94A9-7033A113DC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7308" y="1214933"/>
            <a:ext cx="3174023" cy="5894979"/>
          </a:xfrm>
          <a:prstGeom prst="rect">
            <a:avLst/>
          </a:prstGeom>
        </p:spPr>
      </p:pic>
      <p:pic>
        <p:nvPicPr>
          <p:cNvPr id="15" name="Image 14">
            <a:extLst>
              <a:ext uri="{FF2B5EF4-FFF2-40B4-BE49-F238E27FC236}">
                <a16:creationId xmlns:a16="http://schemas.microsoft.com/office/drawing/2014/main" xmlns="" id="{0500603C-EF26-4FE0-A6DC-E084F08F02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74504" y="1302571"/>
            <a:ext cx="1480705" cy="5420591"/>
          </a:xfrm>
          <a:prstGeom prst="rect">
            <a:avLst/>
          </a:prstGeom>
        </p:spPr>
      </p:pic>
      <p:pic>
        <p:nvPicPr>
          <p:cNvPr id="17" name="Image 16">
            <a:extLst>
              <a:ext uri="{FF2B5EF4-FFF2-40B4-BE49-F238E27FC236}">
                <a16:creationId xmlns:a16="http://schemas.microsoft.com/office/drawing/2014/main" xmlns="" id="{2A0B3562-C059-4E41-8767-69A6D03F03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78827" y="1302571"/>
            <a:ext cx="1480705" cy="5420591"/>
          </a:xfrm>
          <a:prstGeom prst="rect">
            <a:avLst/>
          </a:prstGeom>
        </p:spPr>
      </p:pic>
    </p:spTree>
    <p:extLst>
      <p:ext uri="{BB962C8B-B14F-4D97-AF65-F5344CB8AC3E}">
        <p14:creationId xmlns:p14="http://schemas.microsoft.com/office/powerpoint/2010/main" val="162430009"/>
      </p:ext>
    </p:extLst>
  </p:cSld>
  <p:clrMapOvr>
    <a:masterClrMapping/>
  </p:clrMapOvr>
  <p:transition spd="slow">
    <p:push dir="u"/>
  </p:transition>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82506"/>
        </a:solidFill>
        <a:ln w="3175" cap="flat">
          <a:noFill/>
          <a:miter lim="400000"/>
        </a:ln>
        <a:effectLst/>
      </a:spPr>
      <a:bodyPr rot="0" spcFirstLastPara="1" vertOverflow="overflow" horzOverflow="overflow" vert="horz" wrap="square" lIns="69979" tIns="69979" rIns="69979" bIns="69979" numCol="1" spcCol="38100" rtlCol="0" anchor="ctr">
        <a:spAutoFit/>
      </a:bodyPr>
      <a:lstStyle>
        <a:defPPr marL="0" marR="0" indent="0" algn="l"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Pr>
      <a:bodyPr rot="0" spcFirstLastPara="1" vertOverflow="overflow" horzOverflow="overflow" vert="horz" wrap="square" lIns="69979" tIns="69979" rIns="69979" bIns="69979"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82506"/>
        </a:solidFill>
        <a:ln w="3175" cap="flat">
          <a:noFill/>
          <a:miter lim="400000"/>
        </a:ln>
        <a:effectLst/>
      </a:spPr>
      <a:bodyPr rot="0" spcFirstLastPara="1" vertOverflow="overflow" horzOverflow="overflow" vert="horz" wrap="square" lIns="69979" tIns="69979" rIns="69979" bIns="69979" numCol="1" spcCol="38100" rtlCol="0" anchor="ctr">
        <a:spAutoFit/>
      </a:bodyPr>
      <a:lstStyle>
        <a:defPPr marL="0" marR="0" indent="0" algn="l"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Pr>
      <a:bodyPr rot="0" spcFirstLastPara="1" vertOverflow="overflow" horzOverflow="overflow" vert="horz" wrap="square" lIns="69979" tIns="69979" rIns="69979" bIns="69979"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1101</TotalTime>
  <Words>1112</Words>
  <Application>Microsoft Office PowerPoint</Application>
  <PresentationFormat>Personnalisé</PresentationFormat>
  <Paragraphs>94</Paragraphs>
  <Slides>13</Slides>
  <Notes>1</Notes>
  <HiddenSlides>0</HiddenSlides>
  <MMClips>0</MMClips>
  <ScaleCrop>false</ScaleCrop>
  <HeadingPairs>
    <vt:vector size="4" baseType="variant">
      <vt:variant>
        <vt:lpstr>Thème</vt:lpstr>
      </vt:variant>
      <vt:variant>
        <vt:i4>1</vt:i4>
      </vt:variant>
      <vt:variant>
        <vt:lpstr>Titres des diapositives</vt:lpstr>
      </vt:variant>
      <vt:variant>
        <vt:i4>13</vt:i4>
      </vt:variant>
    </vt:vector>
  </HeadingPairs>
  <TitlesOfParts>
    <vt:vector size="14" baseType="lpstr">
      <vt:lpstr>White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Aymeric OSTYN</dc:creator>
  <cp:lastModifiedBy>user</cp:lastModifiedBy>
  <cp:revision>106</cp:revision>
  <cp:lastPrinted>2022-12-29T14:22:29Z</cp:lastPrinted>
  <dcterms:modified xsi:type="dcterms:W3CDTF">2023-05-05T09:44:59Z</dcterms:modified>
</cp:coreProperties>
</file>